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2" r:id="rId7"/>
    <p:sldId id="267" r:id="rId8"/>
    <p:sldId id="266" r:id="rId9"/>
    <p:sldId id="273" r:id="rId10"/>
    <p:sldId id="281" r:id="rId11"/>
    <p:sldId id="282" r:id="rId12"/>
    <p:sldId id="276" r:id="rId13"/>
    <p:sldId id="280" r:id="rId14"/>
    <p:sldId id="279" r:id="rId15"/>
    <p:sldId id="283" r:id="rId16"/>
    <p:sldId id="285" r:id="rId17"/>
    <p:sldId id="287" r:id="rId18"/>
    <p:sldId id="288" r:id="rId19"/>
    <p:sldId id="289" r:id="rId20"/>
    <p:sldId id="290" r:id="rId21"/>
    <p:sldId id="291" r:id="rId22"/>
    <p:sldId id="292" r:id="rId23"/>
    <p:sldId id="293" r:id="rId24"/>
    <p:sldId id="295" r:id="rId25"/>
    <p:sldId id="296" r:id="rId26"/>
    <p:sldId id="298" r:id="rId27"/>
    <p:sldId id="299" r:id="rId28"/>
    <p:sldId id="300" r:id="rId29"/>
    <p:sldId id="301" r:id="rId30"/>
    <p:sldId id="302" r:id="rId31"/>
    <p:sldId id="304" r:id="rId32"/>
    <p:sldId id="305" r:id="rId33"/>
    <p:sldId id="306" r:id="rId34"/>
    <p:sldId id="307" r:id="rId35"/>
    <p:sldId id="309" r:id="rId36"/>
    <p:sldId id="310" r:id="rId37"/>
    <p:sldId id="311" r:id="rId38"/>
    <p:sldId id="312" r:id="rId39"/>
    <p:sldId id="326" r:id="rId40"/>
    <p:sldId id="318" r:id="rId41"/>
    <p:sldId id="321" r:id="rId42"/>
    <p:sldId id="323" r:id="rId43"/>
    <p:sldId id="324" r:id="rId44"/>
    <p:sldId id="32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6" d="100"/>
          <a:sy n="66" d="100"/>
        </p:scale>
        <p:origin x="-1506"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C8B02A-C57C-4BCB-994F-5A7BD4A330D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044E02F0-FDC0-4A1B-A50F-46B56C5DB524}">
      <dgm:prSet phldrT="[Text]"/>
      <dgm:spPr/>
      <dgm:t>
        <a:bodyPr/>
        <a:lstStyle/>
        <a:p>
          <a:r>
            <a:rPr lang="en-US" dirty="0" err="1" smtClean="0"/>
            <a:t>Aliran</a:t>
          </a:r>
          <a:r>
            <a:rPr lang="en-US" dirty="0" smtClean="0"/>
            <a:t> </a:t>
          </a:r>
          <a:r>
            <a:rPr lang="en-US" dirty="0" err="1" smtClean="0"/>
            <a:t>analisis</a:t>
          </a:r>
          <a:r>
            <a:rPr lang="en-US" dirty="0" smtClean="0"/>
            <a:t> visual</a:t>
          </a:r>
          <a:endParaRPr lang="en-US" dirty="0"/>
        </a:p>
      </dgm:t>
    </dgm:pt>
    <dgm:pt modelId="{302AC5B5-7B9E-479A-812B-3BE422D1C352}" type="parTrans" cxnId="{9772966E-9A53-4123-89CB-81CE7B1F38F7}">
      <dgm:prSet/>
      <dgm:spPr/>
      <dgm:t>
        <a:bodyPr/>
        <a:lstStyle/>
        <a:p>
          <a:endParaRPr lang="en-US"/>
        </a:p>
      </dgm:t>
    </dgm:pt>
    <dgm:pt modelId="{FB635623-2911-44AF-90D1-BA6FB7852739}" type="sibTrans" cxnId="{9772966E-9A53-4123-89CB-81CE7B1F38F7}">
      <dgm:prSet/>
      <dgm:spPr/>
      <dgm:t>
        <a:bodyPr/>
        <a:lstStyle/>
        <a:p>
          <a:endParaRPr lang="en-US"/>
        </a:p>
      </dgm:t>
    </dgm:pt>
    <dgm:pt modelId="{26E1A31F-B1DB-41A2-8955-38BBF72CBB34}">
      <dgm:prSet phldrT="[Text]"/>
      <dgm:spPr/>
      <dgm:t>
        <a:bodyPr/>
        <a:lstStyle/>
        <a:p>
          <a:r>
            <a:rPr lang="en-US" dirty="0" err="1" smtClean="0"/>
            <a:t>Aliran</a:t>
          </a:r>
          <a:r>
            <a:rPr lang="en-US" dirty="0" smtClean="0"/>
            <a:t> Dorsal  (Parietal) (</a:t>
          </a:r>
          <a:r>
            <a:rPr lang="en-US" dirty="0" err="1" smtClean="0"/>
            <a:t>Memandu</a:t>
          </a:r>
          <a:r>
            <a:rPr lang="en-US" dirty="0" smtClean="0"/>
            <a:t> </a:t>
          </a:r>
          <a:r>
            <a:rPr lang="en-US" dirty="0" err="1" smtClean="0"/>
            <a:t>navigasi</a:t>
          </a:r>
          <a:r>
            <a:rPr lang="en-US" dirty="0" smtClean="0"/>
            <a:t> </a:t>
          </a:r>
          <a:r>
            <a:rPr lang="en-US" dirty="0" err="1" smtClean="0"/>
            <a:t>dan</a:t>
          </a:r>
          <a:r>
            <a:rPr lang="en-US" dirty="0" smtClean="0"/>
            <a:t> </a:t>
          </a:r>
          <a:r>
            <a:rPr lang="en-US" dirty="0" err="1" smtClean="0"/>
            <a:t>gerak</a:t>
          </a:r>
          <a:r>
            <a:rPr lang="en-US" dirty="0" smtClean="0"/>
            <a:t> </a:t>
          </a:r>
          <a:r>
            <a:rPr lang="en-US" dirty="0" err="1" smtClean="0"/>
            <a:t>terampil</a:t>
          </a:r>
          <a:r>
            <a:rPr lang="en-US" dirty="0" smtClean="0"/>
            <a:t> </a:t>
          </a:r>
          <a:r>
            <a:rPr lang="en-US" dirty="0" err="1" smtClean="0"/>
            <a:t>diarahkan</a:t>
          </a:r>
          <a:r>
            <a:rPr lang="en-US" dirty="0" smtClean="0"/>
            <a:t> </a:t>
          </a:r>
          <a:r>
            <a:rPr lang="en-US" dirty="0" err="1" smtClean="0"/>
            <a:t>ke</a:t>
          </a:r>
          <a:r>
            <a:rPr lang="en-US" dirty="0" smtClean="0"/>
            <a:t> </a:t>
          </a:r>
          <a:r>
            <a:rPr lang="en-US" dirty="0" err="1" smtClean="0"/>
            <a:t>objek</a:t>
          </a:r>
          <a:r>
            <a:rPr lang="en-US" dirty="0" smtClean="0"/>
            <a:t>)</a:t>
          </a:r>
          <a:endParaRPr lang="en-US" dirty="0"/>
        </a:p>
      </dgm:t>
    </dgm:pt>
    <dgm:pt modelId="{1F6BA1B2-37D6-4F5D-934D-D23F191A3096}" type="parTrans" cxnId="{EBE38AA3-5929-4127-B94F-168BB0649F38}">
      <dgm:prSet/>
      <dgm:spPr/>
      <dgm:t>
        <a:bodyPr/>
        <a:lstStyle/>
        <a:p>
          <a:endParaRPr lang="en-US"/>
        </a:p>
      </dgm:t>
    </dgm:pt>
    <dgm:pt modelId="{BC43FF45-41C1-441F-990D-DE075BA5E4C2}" type="sibTrans" cxnId="{EBE38AA3-5929-4127-B94F-168BB0649F38}">
      <dgm:prSet/>
      <dgm:spPr/>
      <dgm:t>
        <a:bodyPr/>
        <a:lstStyle/>
        <a:p>
          <a:endParaRPr lang="en-US"/>
        </a:p>
      </dgm:t>
    </dgm:pt>
    <dgm:pt modelId="{D8BB39B2-35FF-40C4-B63F-1DE1E8CBDB29}">
      <dgm:prSet phldrT="[Text]"/>
      <dgm:spPr/>
      <dgm:t>
        <a:bodyPr/>
        <a:lstStyle/>
        <a:p>
          <a:r>
            <a:rPr lang="en-US" dirty="0" err="1" smtClean="0"/>
            <a:t>Aliran</a:t>
          </a:r>
          <a:r>
            <a:rPr lang="en-US" dirty="0" smtClean="0"/>
            <a:t> Ventral  (Temporal) : (</a:t>
          </a:r>
          <a:r>
            <a:rPr lang="en-US" dirty="0" err="1" smtClean="0"/>
            <a:t>ukuran</a:t>
          </a:r>
          <a:r>
            <a:rPr lang="en-US" dirty="0" smtClean="0"/>
            <a:t> </a:t>
          </a:r>
          <a:r>
            <a:rPr lang="en-US" dirty="0" err="1" smtClean="0"/>
            <a:t>bentuk</a:t>
          </a:r>
          <a:r>
            <a:rPr lang="en-US" dirty="0" smtClean="0"/>
            <a:t> </a:t>
          </a:r>
          <a:r>
            <a:rPr lang="en-US" dirty="0" err="1" smtClean="0"/>
            <a:t>warna</a:t>
          </a:r>
          <a:r>
            <a:rPr lang="en-US" dirty="0" smtClean="0"/>
            <a:t> </a:t>
          </a:r>
          <a:r>
            <a:rPr lang="en-US" dirty="0" err="1" smtClean="0"/>
            <a:t>dan</a:t>
          </a:r>
          <a:r>
            <a:rPr lang="en-US" dirty="0" smtClean="0"/>
            <a:t> </a:t>
          </a:r>
          <a:r>
            <a:rPr lang="en-US" dirty="0" err="1" smtClean="0"/>
            <a:t>tekstur</a:t>
          </a:r>
          <a:r>
            <a:rPr lang="en-US" dirty="0" smtClean="0"/>
            <a:t> </a:t>
          </a:r>
          <a:r>
            <a:rPr lang="en-US" dirty="0" err="1" smtClean="0"/>
            <a:t>objek</a:t>
          </a:r>
          <a:r>
            <a:rPr lang="en-US" dirty="0" smtClean="0"/>
            <a:t>)</a:t>
          </a:r>
          <a:endParaRPr lang="en-US" dirty="0"/>
        </a:p>
      </dgm:t>
    </dgm:pt>
    <dgm:pt modelId="{5DC94695-920B-489C-8BFB-930BB4FF6C75}" type="parTrans" cxnId="{9ACA53FB-8BA3-4E2A-AA0F-3D8E458C139B}">
      <dgm:prSet/>
      <dgm:spPr/>
      <dgm:t>
        <a:bodyPr/>
        <a:lstStyle/>
        <a:p>
          <a:endParaRPr lang="en-US"/>
        </a:p>
      </dgm:t>
    </dgm:pt>
    <dgm:pt modelId="{D85547D8-BD8B-42B3-A613-687DEC00896C}" type="sibTrans" cxnId="{9ACA53FB-8BA3-4E2A-AA0F-3D8E458C139B}">
      <dgm:prSet/>
      <dgm:spPr/>
      <dgm:t>
        <a:bodyPr/>
        <a:lstStyle/>
        <a:p>
          <a:endParaRPr lang="en-US"/>
        </a:p>
      </dgm:t>
    </dgm:pt>
    <dgm:pt modelId="{D3702A0C-33B1-4641-ADA9-60BF129AA2E9}" type="pres">
      <dgm:prSet presAssocID="{21C8B02A-C57C-4BCB-994F-5A7BD4A330D3}" presName="diagram" presStyleCnt="0">
        <dgm:presLayoutVars>
          <dgm:chPref val="1"/>
          <dgm:dir/>
          <dgm:animOne val="branch"/>
          <dgm:animLvl val="lvl"/>
          <dgm:resizeHandles val="exact"/>
        </dgm:presLayoutVars>
      </dgm:prSet>
      <dgm:spPr/>
      <dgm:t>
        <a:bodyPr/>
        <a:lstStyle/>
        <a:p>
          <a:endParaRPr lang="id-ID"/>
        </a:p>
      </dgm:t>
    </dgm:pt>
    <dgm:pt modelId="{64A955FF-3EFA-45B2-9FC0-4AFA43CB71A3}" type="pres">
      <dgm:prSet presAssocID="{044E02F0-FDC0-4A1B-A50F-46B56C5DB524}" presName="root1" presStyleCnt="0"/>
      <dgm:spPr/>
    </dgm:pt>
    <dgm:pt modelId="{C9734484-9EA8-47DE-B51A-BB969A112727}" type="pres">
      <dgm:prSet presAssocID="{044E02F0-FDC0-4A1B-A50F-46B56C5DB524}" presName="LevelOneTextNode" presStyleLbl="node0" presStyleIdx="0" presStyleCnt="1">
        <dgm:presLayoutVars>
          <dgm:chPref val="3"/>
        </dgm:presLayoutVars>
      </dgm:prSet>
      <dgm:spPr/>
      <dgm:t>
        <a:bodyPr/>
        <a:lstStyle/>
        <a:p>
          <a:endParaRPr lang="en-US"/>
        </a:p>
      </dgm:t>
    </dgm:pt>
    <dgm:pt modelId="{AB8C48D7-F522-4086-B384-7AD81F2F430C}" type="pres">
      <dgm:prSet presAssocID="{044E02F0-FDC0-4A1B-A50F-46B56C5DB524}" presName="level2hierChild" presStyleCnt="0"/>
      <dgm:spPr/>
    </dgm:pt>
    <dgm:pt modelId="{739B65B2-35A0-48FC-848D-1F40744FFB3E}" type="pres">
      <dgm:prSet presAssocID="{1F6BA1B2-37D6-4F5D-934D-D23F191A3096}" presName="conn2-1" presStyleLbl="parChTrans1D2" presStyleIdx="0" presStyleCnt="2"/>
      <dgm:spPr/>
      <dgm:t>
        <a:bodyPr/>
        <a:lstStyle/>
        <a:p>
          <a:endParaRPr lang="id-ID"/>
        </a:p>
      </dgm:t>
    </dgm:pt>
    <dgm:pt modelId="{F889B11A-CBE9-4A11-B7D5-4AD5B17DA811}" type="pres">
      <dgm:prSet presAssocID="{1F6BA1B2-37D6-4F5D-934D-D23F191A3096}" presName="connTx" presStyleLbl="parChTrans1D2" presStyleIdx="0" presStyleCnt="2"/>
      <dgm:spPr/>
      <dgm:t>
        <a:bodyPr/>
        <a:lstStyle/>
        <a:p>
          <a:endParaRPr lang="id-ID"/>
        </a:p>
      </dgm:t>
    </dgm:pt>
    <dgm:pt modelId="{F0379573-3A6F-4D08-86CC-26B9C7B1DE98}" type="pres">
      <dgm:prSet presAssocID="{26E1A31F-B1DB-41A2-8955-38BBF72CBB34}" presName="root2" presStyleCnt="0"/>
      <dgm:spPr/>
    </dgm:pt>
    <dgm:pt modelId="{FECFF55A-F428-46BF-8183-D31C225B574D}" type="pres">
      <dgm:prSet presAssocID="{26E1A31F-B1DB-41A2-8955-38BBF72CBB34}" presName="LevelTwoTextNode" presStyleLbl="node2" presStyleIdx="0" presStyleCnt="2" custLinFactNeighborY="-46103">
        <dgm:presLayoutVars>
          <dgm:chPref val="3"/>
        </dgm:presLayoutVars>
      </dgm:prSet>
      <dgm:spPr/>
      <dgm:t>
        <a:bodyPr/>
        <a:lstStyle/>
        <a:p>
          <a:endParaRPr lang="id-ID"/>
        </a:p>
      </dgm:t>
    </dgm:pt>
    <dgm:pt modelId="{09BD678C-FC86-4048-840D-0460944C2CC6}" type="pres">
      <dgm:prSet presAssocID="{26E1A31F-B1DB-41A2-8955-38BBF72CBB34}" presName="level3hierChild" presStyleCnt="0"/>
      <dgm:spPr/>
    </dgm:pt>
    <dgm:pt modelId="{F3149D9A-C19C-4D39-BF29-C286032C5C13}" type="pres">
      <dgm:prSet presAssocID="{5DC94695-920B-489C-8BFB-930BB4FF6C75}" presName="conn2-1" presStyleLbl="parChTrans1D2" presStyleIdx="1" presStyleCnt="2"/>
      <dgm:spPr/>
      <dgm:t>
        <a:bodyPr/>
        <a:lstStyle/>
        <a:p>
          <a:endParaRPr lang="id-ID"/>
        </a:p>
      </dgm:t>
    </dgm:pt>
    <dgm:pt modelId="{AAACD9BD-5C53-489A-8AAA-6991EE6B84A4}" type="pres">
      <dgm:prSet presAssocID="{5DC94695-920B-489C-8BFB-930BB4FF6C75}" presName="connTx" presStyleLbl="parChTrans1D2" presStyleIdx="1" presStyleCnt="2"/>
      <dgm:spPr/>
      <dgm:t>
        <a:bodyPr/>
        <a:lstStyle/>
        <a:p>
          <a:endParaRPr lang="id-ID"/>
        </a:p>
      </dgm:t>
    </dgm:pt>
    <dgm:pt modelId="{A7DB663A-29C2-4D95-A3EA-50D52B17E2E6}" type="pres">
      <dgm:prSet presAssocID="{D8BB39B2-35FF-40C4-B63F-1DE1E8CBDB29}" presName="root2" presStyleCnt="0"/>
      <dgm:spPr/>
    </dgm:pt>
    <dgm:pt modelId="{427C4789-74D9-40E4-86B4-D0B5CDEC5E24}" type="pres">
      <dgm:prSet presAssocID="{D8BB39B2-35FF-40C4-B63F-1DE1E8CBDB29}" presName="LevelTwoTextNode" presStyleLbl="node2" presStyleIdx="1" presStyleCnt="2" custLinFactNeighborY="46103">
        <dgm:presLayoutVars>
          <dgm:chPref val="3"/>
        </dgm:presLayoutVars>
      </dgm:prSet>
      <dgm:spPr/>
      <dgm:t>
        <a:bodyPr/>
        <a:lstStyle/>
        <a:p>
          <a:endParaRPr lang="id-ID"/>
        </a:p>
      </dgm:t>
    </dgm:pt>
    <dgm:pt modelId="{639FB0C5-8334-4AD9-A4E1-E4EF3F61702C}" type="pres">
      <dgm:prSet presAssocID="{D8BB39B2-35FF-40C4-B63F-1DE1E8CBDB29}" presName="level3hierChild" presStyleCnt="0"/>
      <dgm:spPr/>
    </dgm:pt>
  </dgm:ptLst>
  <dgm:cxnLst>
    <dgm:cxn modelId="{9772966E-9A53-4123-89CB-81CE7B1F38F7}" srcId="{21C8B02A-C57C-4BCB-994F-5A7BD4A330D3}" destId="{044E02F0-FDC0-4A1B-A50F-46B56C5DB524}" srcOrd="0" destOrd="0" parTransId="{302AC5B5-7B9E-479A-812B-3BE422D1C352}" sibTransId="{FB635623-2911-44AF-90D1-BA6FB7852739}"/>
    <dgm:cxn modelId="{13326A52-89C2-4B45-A2FC-03364264F027}" type="presOf" srcId="{21C8B02A-C57C-4BCB-994F-5A7BD4A330D3}" destId="{D3702A0C-33B1-4641-ADA9-60BF129AA2E9}" srcOrd="0" destOrd="0" presId="urn:microsoft.com/office/officeart/2005/8/layout/hierarchy2"/>
    <dgm:cxn modelId="{1D05EF06-1BF2-4736-82A3-DC7D45DA427A}" type="presOf" srcId="{044E02F0-FDC0-4A1B-A50F-46B56C5DB524}" destId="{C9734484-9EA8-47DE-B51A-BB969A112727}" srcOrd="0" destOrd="0" presId="urn:microsoft.com/office/officeart/2005/8/layout/hierarchy2"/>
    <dgm:cxn modelId="{755467F8-AE62-4AB3-976E-EF4409245903}" type="presOf" srcId="{5DC94695-920B-489C-8BFB-930BB4FF6C75}" destId="{F3149D9A-C19C-4D39-BF29-C286032C5C13}" srcOrd="0" destOrd="0" presId="urn:microsoft.com/office/officeart/2005/8/layout/hierarchy2"/>
    <dgm:cxn modelId="{4CDFAE63-D485-4D33-9EEC-6632BADEE9C0}" type="presOf" srcId="{1F6BA1B2-37D6-4F5D-934D-D23F191A3096}" destId="{F889B11A-CBE9-4A11-B7D5-4AD5B17DA811}" srcOrd="1" destOrd="0" presId="urn:microsoft.com/office/officeart/2005/8/layout/hierarchy2"/>
    <dgm:cxn modelId="{C28731C4-F68B-45A8-8C93-779E200FF487}" type="presOf" srcId="{D8BB39B2-35FF-40C4-B63F-1DE1E8CBDB29}" destId="{427C4789-74D9-40E4-86B4-D0B5CDEC5E24}" srcOrd="0" destOrd="0" presId="urn:microsoft.com/office/officeart/2005/8/layout/hierarchy2"/>
    <dgm:cxn modelId="{9ACA53FB-8BA3-4E2A-AA0F-3D8E458C139B}" srcId="{044E02F0-FDC0-4A1B-A50F-46B56C5DB524}" destId="{D8BB39B2-35FF-40C4-B63F-1DE1E8CBDB29}" srcOrd="1" destOrd="0" parTransId="{5DC94695-920B-489C-8BFB-930BB4FF6C75}" sibTransId="{D85547D8-BD8B-42B3-A613-687DEC00896C}"/>
    <dgm:cxn modelId="{5E70E1E8-0A37-4E42-AFB8-A55C2AE52E1C}" type="presOf" srcId="{5DC94695-920B-489C-8BFB-930BB4FF6C75}" destId="{AAACD9BD-5C53-489A-8AAA-6991EE6B84A4}" srcOrd="1" destOrd="0" presId="urn:microsoft.com/office/officeart/2005/8/layout/hierarchy2"/>
    <dgm:cxn modelId="{7CABBE09-4259-419A-B9FD-1B5E1FCF200C}" type="presOf" srcId="{26E1A31F-B1DB-41A2-8955-38BBF72CBB34}" destId="{FECFF55A-F428-46BF-8183-D31C225B574D}" srcOrd="0" destOrd="0" presId="urn:microsoft.com/office/officeart/2005/8/layout/hierarchy2"/>
    <dgm:cxn modelId="{EBE38AA3-5929-4127-B94F-168BB0649F38}" srcId="{044E02F0-FDC0-4A1B-A50F-46B56C5DB524}" destId="{26E1A31F-B1DB-41A2-8955-38BBF72CBB34}" srcOrd="0" destOrd="0" parTransId="{1F6BA1B2-37D6-4F5D-934D-D23F191A3096}" sibTransId="{BC43FF45-41C1-441F-990D-DE075BA5E4C2}"/>
    <dgm:cxn modelId="{B278376F-3A56-4188-9213-906516318498}" type="presOf" srcId="{1F6BA1B2-37D6-4F5D-934D-D23F191A3096}" destId="{739B65B2-35A0-48FC-848D-1F40744FFB3E}" srcOrd="0" destOrd="0" presId="urn:microsoft.com/office/officeart/2005/8/layout/hierarchy2"/>
    <dgm:cxn modelId="{718863F7-AC91-447D-93CB-6E6B5DC7FE00}" type="presParOf" srcId="{D3702A0C-33B1-4641-ADA9-60BF129AA2E9}" destId="{64A955FF-3EFA-45B2-9FC0-4AFA43CB71A3}" srcOrd="0" destOrd="0" presId="urn:microsoft.com/office/officeart/2005/8/layout/hierarchy2"/>
    <dgm:cxn modelId="{A3A5DB21-4438-43F1-B66E-BD2A4B3F76F8}" type="presParOf" srcId="{64A955FF-3EFA-45B2-9FC0-4AFA43CB71A3}" destId="{C9734484-9EA8-47DE-B51A-BB969A112727}" srcOrd="0" destOrd="0" presId="urn:microsoft.com/office/officeart/2005/8/layout/hierarchy2"/>
    <dgm:cxn modelId="{076B1367-2080-45E6-A429-0A1B522AEF8C}" type="presParOf" srcId="{64A955FF-3EFA-45B2-9FC0-4AFA43CB71A3}" destId="{AB8C48D7-F522-4086-B384-7AD81F2F430C}" srcOrd="1" destOrd="0" presId="urn:microsoft.com/office/officeart/2005/8/layout/hierarchy2"/>
    <dgm:cxn modelId="{D962EAD6-504E-4CF8-AAA9-817F6476BC14}" type="presParOf" srcId="{AB8C48D7-F522-4086-B384-7AD81F2F430C}" destId="{739B65B2-35A0-48FC-848D-1F40744FFB3E}" srcOrd="0" destOrd="0" presId="urn:microsoft.com/office/officeart/2005/8/layout/hierarchy2"/>
    <dgm:cxn modelId="{43754A8D-AC8A-4AE1-9D5D-403707E1EACC}" type="presParOf" srcId="{739B65B2-35A0-48FC-848D-1F40744FFB3E}" destId="{F889B11A-CBE9-4A11-B7D5-4AD5B17DA811}" srcOrd="0" destOrd="0" presId="urn:microsoft.com/office/officeart/2005/8/layout/hierarchy2"/>
    <dgm:cxn modelId="{4DBA5B72-4BBE-42F1-86B4-E70D65FEF0FF}" type="presParOf" srcId="{AB8C48D7-F522-4086-B384-7AD81F2F430C}" destId="{F0379573-3A6F-4D08-86CC-26B9C7B1DE98}" srcOrd="1" destOrd="0" presId="urn:microsoft.com/office/officeart/2005/8/layout/hierarchy2"/>
    <dgm:cxn modelId="{B7F10C7D-EDC4-4945-958B-C9356F55EDAE}" type="presParOf" srcId="{F0379573-3A6F-4D08-86CC-26B9C7B1DE98}" destId="{FECFF55A-F428-46BF-8183-D31C225B574D}" srcOrd="0" destOrd="0" presId="urn:microsoft.com/office/officeart/2005/8/layout/hierarchy2"/>
    <dgm:cxn modelId="{3700DF20-6730-4D57-8532-46761F06FF41}" type="presParOf" srcId="{F0379573-3A6F-4D08-86CC-26B9C7B1DE98}" destId="{09BD678C-FC86-4048-840D-0460944C2CC6}" srcOrd="1" destOrd="0" presId="urn:microsoft.com/office/officeart/2005/8/layout/hierarchy2"/>
    <dgm:cxn modelId="{8A94B113-541D-4F94-B5A5-956FE9455380}" type="presParOf" srcId="{AB8C48D7-F522-4086-B384-7AD81F2F430C}" destId="{F3149D9A-C19C-4D39-BF29-C286032C5C13}" srcOrd="2" destOrd="0" presId="urn:microsoft.com/office/officeart/2005/8/layout/hierarchy2"/>
    <dgm:cxn modelId="{9663A7D3-04C4-45AA-80A2-8FB15AC7EF4B}" type="presParOf" srcId="{F3149D9A-C19C-4D39-BF29-C286032C5C13}" destId="{AAACD9BD-5C53-489A-8AAA-6991EE6B84A4}" srcOrd="0" destOrd="0" presId="urn:microsoft.com/office/officeart/2005/8/layout/hierarchy2"/>
    <dgm:cxn modelId="{9BDD17F2-4887-4A60-B659-B9D4AADC88D4}" type="presParOf" srcId="{AB8C48D7-F522-4086-B384-7AD81F2F430C}" destId="{A7DB663A-29C2-4D95-A3EA-50D52B17E2E6}" srcOrd="3" destOrd="0" presId="urn:microsoft.com/office/officeart/2005/8/layout/hierarchy2"/>
    <dgm:cxn modelId="{E2F541BF-97D7-4EDB-A846-0C06C260227A}" type="presParOf" srcId="{A7DB663A-29C2-4D95-A3EA-50D52B17E2E6}" destId="{427C4789-74D9-40E4-86B4-D0B5CDEC5E24}" srcOrd="0" destOrd="0" presId="urn:microsoft.com/office/officeart/2005/8/layout/hierarchy2"/>
    <dgm:cxn modelId="{6A264278-D327-4D78-A531-0BC2A4965566}" type="presParOf" srcId="{A7DB663A-29C2-4D95-A3EA-50D52B17E2E6}" destId="{639FB0C5-8334-4AD9-A4E1-E4EF3F61702C}" srcOrd="1" destOrd="0" presId="urn:microsoft.com/office/officeart/2005/8/layout/hierarchy2"/>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SENSORI INDERA &amp; PERSEPSI</a:t>
            </a:r>
            <a:endParaRPr lang="en-US" dirty="0"/>
          </a:p>
        </p:txBody>
      </p:sp>
      <p:sp>
        <p:nvSpPr>
          <p:cNvPr id="3" name="Subtitle 2"/>
          <p:cNvSpPr>
            <a:spLocks noGrp="1"/>
          </p:cNvSpPr>
          <p:nvPr>
            <p:ph type="subTitle" idx="1"/>
          </p:nvPr>
        </p:nvSpPr>
        <p:spPr/>
        <p:txBody>
          <a:bodyPr/>
          <a:lstStyle/>
          <a:p>
            <a:r>
              <a:rPr lang="en-US" dirty="0" err="1" smtClean="0"/>
              <a:t>Pertemuan</a:t>
            </a:r>
            <a:r>
              <a:rPr lang="en-US" dirty="0" smtClean="0"/>
              <a:t> 4</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smtClean="0"/>
              <a:t>Reseptor</a:t>
            </a:r>
            <a:r>
              <a:rPr lang="en-US" dirty="0" smtClean="0"/>
              <a:t> </a:t>
            </a:r>
            <a:r>
              <a:rPr lang="en-US" dirty="0" err="1" smtClean="0"/>
              <a:t>indera</a:t>
            </a:r>
            <a:endParaRPr lang="en-US" dirty="0"/>
          </a:p>
        </p:txBody>
      </p:sp>
      <p:sp>
        <p:nvSpPr>
          <p:cNvPr id="3" name="Content Placeholder 2"/>
          <p:cNvSpPr>
            <a:spLocks noGrp="1"/>
          </p:cNvSpPr>
          <p:nvPr>
            <p:ph idx="1"/>
          </p:nvPr>
        </p:nvSpPr>
        <p:spPr>
          <a:xfrm>
            <a:off x="304800" y="1066800"/>
            <a:ext cx="8534400" cy="5410200"/>
          </a:xfrm>
        </p:spPr>
        <p:txBody>
          <a:bodyPr>
            <a:normAutofit fontScale="92500" lnSpcReduction="10000"/>
          </a:bodyPr>
          <a:lstStyle/>
          <a:p>
            <a:r>
              <a:rPr lang="en-US" dirty="0" err="1" smtClean="0"/>
              <a:t>Informasi</a:t>
            </a:r>
            <a:r>
              <a:rPr lang="en-US" dirty="0" smtClean="0"/>
              <a:t> </a:t>
            </a:r>
            <a:r>
              <a:rPr lang="en-US" dirty="0" err="1" smtClean="0"/>
              <a:t>dari</a:t>
            </a:r>
            <a:r>
              <a:rPr lang="en-US" dirty="0" smtClean="0"/>
              <a:t> </a:t>
            </a:r>
            <a:r>
              <a:rPr lang="en-US" dirty="0" err="1" smtClean="0"/>
              <a:t>lingkungan</a:t>
            </a:r>
            <a:r>
              <a:rPr lang="en-US" dirty="0" smtClean="0"/>
              <a:t> </a:t>
            </a:r>
            <a:r>
              <a:rPr lang="en-US" dirty="0" err="1" smtClean="0"/>
              <a:t>akan</a:t>
            </a:r>
            <a:r>
              <a:rPr lang="en-US" dirty="0" smtClean="0"/>
              <a:t> </a:t>
            </a:r>
            <a:r>
              <a:rPr lang="en-US" dirty="0" err="1" smtClean="0"/>
              <a:t>diterima</a:t>
            </a:r>
            <a:r>
              <a:rPr lang="en-US" dirty="0" smtClean="0"/>
              <a:t> </a:t>
            </a:r>
            <a:r>
              <a:rPr lang="en-US" dirty="0" err="1" smtClean="0"/>
              <a:t>oleh</a:t>
            </a:r>
            <a:r>
              <a:rPr lang="en-US" dirty="0" smtClean="0"/>
              <a:t> </a:t>
            </a:r>
            <a:r>
              <a:rPr lang="en-US" dirty="0" err="1" smtClean="0"/>
              <a:t>reseptor</a:t>
            </a:r>
            <a:r>
              <a:rPr lang="en-US" dirty="0" smtClean="0"/>
              <a:t> </a:t>
            </a:r>
            <a:r>
              <a:rPr lang="en-US" dirty="0" err="1" smtClean="0"/>
              <a:t>indera</a:t>
            </a:r>
            <a:r>
              <a:rPr lang="en-US" dirty="0" smtClean="0"/>
              <a:t>, </a:t>
            </a:r>
            <a:r>
              <a:rPr lang="en-US" dirty="0" err="1" smtClean="0"/>
              <a:t>berupa</a:t>
            </a:r>
            <a:r>
              <a:rPr lang="en-US" dirty="0" smtClean="0"/>
              <a:t> neuron-neuron </a:t>
            </a:r>
            <a:r>
              <a:rPr lang="en-US" dirty="0" err="1" smtClean="0"/>
              <a:t>khusus</a:t>
            </a:r>
            <a:r>
              <a:rPr lang="en-US" dirty="0" smtClean="0"/>
              <a:t> yang </a:t>
            </a:r>
            <a:r>
              <a:rPr lang="en-US" dirty="0" err="1" smtClean="0"/>
              <a:t>mendeteksi</a:t>
            </a:r>
            <a:r>
              <a:rPr lang="en-US" dirty="0" smtClean="0"/>
              <a:t> </a:t>
            </a:r>
            <a:r>
              <a:rPr lang="en-US" dirty="0" err="1" smtClean="0"/>
              <a:t>berbagai</a:t>
            </a:r>
            <a:r>
              <a:rPr lang="en-US" dirty="0" smtClean="0"/>
              <a:t> </a:t>
            </a:r>
            <a:r>
              <a:rPr lang="en-US" dirty="0" err="1" smtClean="0"/>
              <a:t>bentuk</a:t>
            </a:r>
            <a:r>
              <a:rPr lang="en-US" dirty="0" smtClean="0"/>
              <a:t> </a:t>
            </a:r>
            <a:r>
              <a:rPr lang="en-US" dirty="0" err="1" smtClean="0"/>
              <a:t>perubahan</a:t>
            </a:r>
            <a:r>
              <a:rPr lang="en-US" dirty="0" smtClean="0"/>
              <a:t> </a:t>
            </a:r>
            <a:r>
              <a:rPr lang="en-US" dirty="0" err="1" smtClean="0"/>
              <a:t>energi</a:t>
            </a:r>
            <a:r>
              <a:rPr lang="en-US" dirty="0" smtClean="0"/>
              <a:t>.</a:t>
            </a:r>
          </a:p>
          <a:p>
            <a:r>
              <a:rPr lang="en-US" dirty="0" err="1" smtClean="0"/>
              <a:t>Tubuh</a:t>
            </a:r>
            <a:r>
              <a:rPr lang="en-US" dirty="0" smtClean="0"/>
              <a:t> </a:t>
            </a:r>
            <a:r>
              <a:rPr lang="en-US" dirty="0" err="1" smtClean="0"/>
              <a:t>kita</a:t>
            </a:r>
            <a:r>
              <a:rPr lang="en-US" dirty="0" smtClean="0"/>
              <a:t> </a:t>
            </a:r>
            <a:r>
              <a:rPr lang="en-US" dirty="0" err="1" smtClean="0"/>
              <a:t>memiliki</a:t>
            </a:r>
            <a:r>
              <a:rPr lang="en-US" dirty="0" smtClean="0"/>
              <a:t> </a:t>
            </a:r>
            <a:r>
              <a:rPr lang="en-US" dirty="0" err="1" smtClean="0"/>
              <a:t>banyak</a:t>
            </a:r>
            <a:r>
              <a:rPr lang="en-US" dirty="0" smtClean="0"/>
              <a:t> </a:t>
            </a:r>
            <a:r>
              <a:rPr lang="en-US" dirty="0" err="1" smtClean="0"/>
              <a:t>reseptor</a:t>
            </a:r>
            <a:r>
              <a:rPr lang="en-US" dirty="0" smtClean="0"/>
              <a:t> </a:t>
            </a:r>
            <a:r>
              <a:rPr lang="en-US" dirty="0" err="1" smtClean="0"/>
              <a:t>indera</a:t>
            </a:r>
            <a:r>
              <a:rPr lang="en-US" dirty="0" smtClean="0"/>
              <a:t> yang </a:t>
            </a:r>
            <a:r>
              <a:rPr lang="en-US" dirty="0" err="1" smtClean="0"/>
              <a:t>dapat</a:t>
            </a:r>
            <a:r>
              <a:rPr lang="en-US" dirty="0" smtClean="0"/>
              <a:t> </a:t>
            </a:r>
            <a:r>
              <a:rPr lang="en-US" dirty="0" err="1" smtClean="0"/>
              <a:t>mendeteksi</a:t>
            </a:r>
            <a:r>
              <a:rPr lang="en-US" dirty="0" smtClean="0"/>
              <a:t> stimulus </a:t>
            </a:r>
            <a:r>
              <a:rPr lang="en-US" dirty="0" err="1" smtClean="0"/>
              <a:t>berupa</a:t>
            </a:r>
            <a:r>
              <a:rPr lang="en-US" dirty="0" smtClean="0"/>
              <a:t> </a:t>
            </a:r>
            <a:r>
              <a:rPr lang="en-US" dirty="0" err="1" smtClean="0"/>
              <a:t>energi</a:t>
            </a:r>
            <a:r>
              <a:rPr lang="en-US" dirty="0" smtClean="0"/>
              <a:t> </a:t>
            </a:r>
            <a:r>
              <a:rPr lang="en-US" dirty="0" err="1" smtClean="0"/>
              <a:t>cahaya</a:t>
            </a:r>
            <a:r>
              <a:rPr lang="en-US" dirty="0" smtClean="0"/>
              <a:t>/</a:t>
            </a:r>
            <a:r>
              <a:rPr lang="en-US" dirty="0" err="1" smtClean="0"/>
              <a:t>sinar</a:t>
            </a:r>
            <a:r>
              <a:rPr lang="en-US" dirty="0" smtClean="0"/>
              <a:t>, </a:t>
            </a:r>
            <a:r>
              <a:rPr lang="en-US" dirty="0" err="1" smtClean="0"/>
              <a:t>mekanik</a:t>
            </a:r>
            <a:r>
              <a:rPr lang="en-US" dirty="0" smtClean="0"/>
              <a:t>, </a:t>
            </a:r>
            <a:r>
              <a:rPr lang="en-US" dirty="0" err="1" smtClean="0"/>
              <a:t>kimia</a:t>
            </a:r>
            <a:r>
              <a:rPr lang="en-US" dirty="0" smtClean="0"/>
              <a:t> </a:t>
            </a:r>
            <a:r>
              <a:rPr lang="en-US" dirty="0" err="1" smtClean="0"/>
              <a:t>dan</a:t>
            </a:r>
            <a:r>
              <a:rPr lang="en-US" dirty="0" smtClean="0"/>
              <a:t> </a:t>
            </a:r>
            <a:r>
              <a:rPr lang="en-US" dirty="0" err="1" smtClean="0"/>
              <a:t>suhu</a:t>
            </a:r>
            <a:endParaRPr lang="en-US" dirty="0" smtClean="0"/>
          </a:p>
          <a:p>
            <a:r>
              <a:rPr lang="en-US" dirty="0" err="1" smtClean="0"/>
              <a:t>Berdasarkan</a:t>
            </a:r>
            <a:r>
              <a:rPr lang="en-US" dirty="0" smtClean="0"/>
              <a:t> </a:t>
            </a:r>
            <a:r>
              <a:rPr lang="en-US" dirty="0" err="1" smtClean="0"/>
              <a:t>kemampuan</a:t>
            </a:r>
            <a:r>
              <a:rPr lang="en-US" dirty="0" smtClean="0"/>
              <a:t> </a:t>
            </a:r>
            <a:r>
              <a:rPr lang="en-US" dirty="0" err="1" smtClean="0"/>
              <a:t>reseptor</a:t>
            </a:r>
            <a:r>
              <a:rPr lang="en-US" dirty="0" smtClean="0"/>
              <a:t> </a:t>
            </a:r>
            <a:r>
              <a:rPr lang="en-US" dirty="0" err="1" smtClean="0"/>
              <a:t>dalam</a:t>
            </a:r>
            <a:r>
              <a:rPr lang="en-US" dirty="0" smtClean="0"/>
              <a:t> </a:t>
            </a:r>
            <a:r>
              <a:rPr lang="en-US" dirty="0" err="1" smtClean="0"/>
              <a:t>menangkap</a:t>
            </a:r>
            <a:r>
              <a:rPr lang="en-US" dirty="0" smtClean="0"/>
              <a:t> </a:t>
            </a:r>
            <a:r>
              <a:rPr lang="en-US" dirty="0" err="1" smtClean="0"/>
              <a:t>energi</a:t>
            </a:r>
            <a:r>
              <a:rPr lang="en-US" dirty="0" smtClean="0"/>
              <a:t>, </a:t>
            </a:r>
            <a:r>
              <a:rPr lang="en-US" dirty="0" err="1" smtClean="0"/>
              <a:t>maka</a:t>
            </a:r>
            <a:r>
              <a:rPr lang="en-US" dirty="0" smtClean="0"/>
              <a:t> </a:t>
            </a:r>
            <a:r>
              <a:rPr lang="en-US" dirty="0" err="1" smtClean="0"/>
              <a:t>reseptor</a:t>
            </a:r>
            <a:r>
              <a:rPr lang="en-US" dirty="0" smtClean="0"/>
              <a:t> </a:t>
            </a:r>
            <a:r>
              <a:rPr lang="en-US" dirty="0" err="1" smtClean="0"/>
              <a:t>dapat</a:t>
            </a:r>
            <a:r>
              <a:rPr lang="en-US" dirty="0" smtClean="0"/>
              <a:t> </a:t>
            </a:r>
            <a:r>
              <a:rPr lang="en-US" dirty="0" err="1" smtClean="0"/>
              <a:t>diklasifikasikan</a:t>
            </a:r>
            <a:r>
              <a:rPr lang="en-US" dirty="0" smtClean="0"/>
              <a:t> </a:t>
            </a:r>
            <a:r>
              <a:rPr lang="en-US" dirty="0" err="1" smtClean="0"/>
              <a:t>menjadi</a:t>
            </a:r>
            <a:r>
              <a:rPr lang="en-US" dirty="0" smtClean="0"/>
              <a:t>  : </a:t>
            </a:r>
            <a:r>
              <a:rPr lang="en-US" dirty="0" err="1" smtClean="0"/>
              <a:t>foto</a:t>
            </a:r>
            <a:r>
              <a:rPr lang="en-US" dirty="0" smtClean="0"/>
              <a:t> </a:t>
            </a:r>
            <a:r>
              <a:rPr lang="en-US" dirty="0" err="1" smtClean="0"/>
              <a:t>reseptor</a:t>
            </a:r>
            <a:r>
              <a:rPr lang="en-US" dirty="0" smtClean="0"/>
              <a:t>, </a:t>
            </a:r>
            <a:r>
              <a:rPr lang="en-US" dirty="0" err="1" smtClean="0"/>
              <a:t>mekanoreseptor</a:t>
            </a:r>
            <a:r>
              <a:rPr lang="en-US" dirty="0" smtClean="0"/>
              <a:t>, </a:t>
            </a:r>
            <a:r>
              <a:rPr lang="en-US" dirty="0" err="1" smtClean="0"/>
              <a:t>kemoreseptor</a:t>
            </a:r>
            <a:r>
              <a:rPr lang="en-US" dirty="0" smtClean="0"/>
              <a:t>, </a:t>
            </a:r>
            <a:r>
              <a:rPr lang="en-US" dirty="0" err="1" smtClean="0"/>
              <a:t>thermoreseptor</a:t>
            </a:r>
            <a:r>
              <a:rPr lang="en-US" dirty="0" smtClean="0"/>
              <a:t> </a:t>
            </a:r>
            <a:r>
              <a:rPr lang="en-US" dirty="0" err="1" smtClean="0"/>
              <a:t>dan</a:t>
            </a:r>
            <a:r>
              <a:rPr lang="en-US" dirty="0" smtClean="0"/>
              <a:t> </a:t>
            </a:r>
            <a:r>
              <a:rPr lang="en-US" dirty="0" err="1" smtClean="0"/>
              <a:t>nosiseptor</a:t>
            </a:r>
            <a:r>
              <a:rPr lang="en-US" dirty="0" smtClean="0"/>
              <a:t>.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smtClean="0"/>
              <a:t>Indera</a:t>
            </a:r>
            <a:r>
              <a:rPr lang="en-US" dirty="0" smtClean="0"/>
              <a:t> visual (</a:t>
            </a:r>
            <a:r>
              <a:rPr lang="en-US" dirty="0" err="1" smtClean="0"/>
              <a:t>pelihatan</a:t>
            </a:r>
            <a:r>
              <a:rPr lang="en-US" dirty="0" smtClean="0"/>
              <a:t>)</a:t>
            </a:r>
            <a:endParaRPr lang="en-US" dirty="0"/>
          </a:p>
        </p:txBody>
      </p:sp>
      <p:sp>
        <p:nvSpPr>
          <p:cNvPr id="3" name="Content Placeholder 2"/>
          <p:cNvSpPr>
            <a:spLocks noGrp="1"/>
          </p:cNvSpPr>
          <p:nvPr>
            <p:ph idx="1"/>
          </p:nvPr>
        </p:nvSpPr>
        <p:spPr>
          <a:xfrm>
            <a:off x="457200" y="1066800"/>
            <a:ext cx="8229600" cy="5562600"/>
          </a:xfrm>
        </p:spPr>
        <p:txBody>
          <a:bodyPr>
            <a:normAutofit/>
          </a:bodyPr>
          <a:lstStyle/>
          <a:p>
            <a:r>
              <a:rPr lang="en-US" dirty="0" err="1" smtClean="0"/>
              <a:t>Merupakan</a:t>
            </a:r>
            <a:r>
              <a:rPr lang="en-US" dirty="0" smtClean="0"/>
              <a:t> </a:t>
            </a:r>
            <a:r>
              <a:rPr lang="en-US" dirty="0" err="1" smtClean="0"/>
              <a:t>modalitas</a:t>
            </a:r>
            <a:r>
              <a:rPr lang="en-US" dirty="0" smtClean="0"/>
              <a:t> </a:t>
            </a:r>
            <a:r>
              <a:rPr lang="en-US" dirty="0" err="1" smtClean="0"/>
              <a:t>inderawi</a:t>
            </a:r>
            <a:r>
              <a:rPr lang="en-US" dirty="0" smtClean="0"/>
              <a:t> yang </a:t>
            </a:r>
            <a:r>
              <a:rPr lang="en-US" dirty="0" err="1" smtClean="0"/>
              <a:t>penting</a:t>
            </a:r>
            <a:r>
              <a:rPr lang="en-US" dirty="0" smtClean="0"/>
              <a:t>, </a:t>
            </a:r>
            <a:r>
              <a:rPr lang="en-US" dirty="0" err="1" smtClean="0"/>
              <a:t>ada</a:t>
            </a:r>
            <a:r>
              <a:rPr lang="en-US" dirty="0" smtClean="0"/>
              <a:t> </a:t>
            </a:r>
            <a:r>
              <a:rPr lang="en-US" dirty="0" err="1" smtClean="0"/>
              <a:t>sekitar</a:t>
            </a:r>
            <a:r>
              <a:rPr lang="en-US" dirty="0" smtClean="0"/>
              <a:t> 20% </a:t>
            </a:r>
            <a:r>
              <a:rPr lang="en-US" dirty="0" err="1" smtClean="0"/>
              <a:t>korteks</a:t>
            </a:r>
            <a:r>
              <a:rPr lang="en-US" dirty="0" smtClean="0"/>
              <a:t> </a:t>
            </a:r>
            <a:r>
              <a:rPr lang="en-US" dirty="0" err="1" smtClean="0"/>
              <a:t>serebrum</a:t>
            </a:r>
            <a:r>
              <a:rPr lang="en-US" dirty="0" smtClean="0"/>
              <a:t> </a:t>
            </a:r>
            <a:r>
              <a:rPr lang="en-US" dirty="0" err="1" smtClean="0"/>
              <a:t>berperan</a:t>
            </a:r>
            <a:r>
              <a:rPr lang="en-US" dirty="0" smtClean="0"/>
              <a:t> </a:t>
            </a:r>
            <a:r>
              <a:rPr lang="en-US" dirty="0" err="1" smtClean="0"/>
              <a:t>langsung</a:t>
            </a:r>
            <a:r>
              <a:rPr lang="en-US" dirty="0" smtClean="0"/>
              <a:t> </a:t>
            </a:r>
            <a:r>
              <a:rPr lang="en-US" dirty="0" err="1" smtClean="0"/>
              <a:t>dalam</a:t>
            </a:r>
            <a:r>
              <a:rPr lang="en-US" dirty="0" smtClean="0"/>
              <a:t> </a:t>
            </a:r>
            <a:r>
              <a:rPr lang="en-US" dirty="0" err="1" smtClean="0"/>
              <a:t>analisis</a:t>
            </a:r>
            <a:r>
              <a:rPr lang="en-US" dirty="0" smtClean="0"/>
              <a:t> </a:t>
            </a:r>
            <a:r>
              <a:rPr lang="en-US" dirty="0" err="1" smtClean="0"/>
              <a:t>informasi</a:t>
            </a:r>
            <a:r>
              <a:rPr lang="en-US" dirty="0" smtClean="0"/>
              <a:t> visual.</a:t>
            </a:r>
          </a:p>
          <a:p>
            <a:r>
              <a:rPr lang="en-US" dirty="0" smtClean="0"/>
              <a:t>Mata </a:t>
            </a:r>
            <a:r>
              <a:rPr lang="en-US" dirty="0" err="1" smtClean="0"/>
              <a:t>kita</a:t>
            </a:r>
            <a:r>
              <a:rPr lang="en-US" dirty="0" smtClean="0"/>
              <a:t> </a:t>
            </a:r>
            <a:r>
              <a:rPr lang="en-US" dirty="0" err="1" smtClean="0"/>
              <a:t>mendeteksi</a:t>
            </a:r>
            <a:r>
              <a:rPr lang="en-US" dirty="0" smtClean="0"/>
              <a:t> </a:t>
            </a:r>
            <a:r>
              <a:rPr lang="en-US" dirty="0" err="1" smtClean="0"/>
              <a:t>sinar</a:t>
            </a:r>
            <a:r>
              <a:rPr lang="en-US" dirty="0" smtClean="0"/>
              <a:t>/ </a:t>
            </a:r>
            <a:r>
              <a:rPr lang="en-US" dirty="0" err="1" smtClean="0"/>
              <a:t>cahaya</a:t>
            </a:r>
            <a:r>
              <a:rPr lang="en-US" dirty="0" smtClean="0"/>
              <a:t> yang </a:t>
            </a:r>
            <a:r>
              <a:rPr lang="en-US" dirty="0" err="1" smtClean="0"/>
              <a:t>merupakan</a:t>
            </a:r>
            <a:r>
              <a:rPr lang="en-US" dirty="0" smtClean="0"/>
              <a:t> pita </a:t>
            </a:r>
            <a:r>
              <a:rPr lang="en-US" dirty="0" err="1" smtClean="0"/>
              <a:t>spektrum</a:t>
            </a:r>
            <a:r>
              <a:rPr lang="en-US" dirty="0" smtClean="0"/>
              <a:t> </a:t>
            </a:r>
            <a:r>
              <a:rPr lang="en-US" dirty="0" err="1" smtClean="0"/>
              <a:t>radiasi</a:t>
            </a:r>
            <a:r>
              <a:rPr lang="en-US" dirty="0" smtClean="0"/>
              <a:t> </a:t>
            </a:r>
            <a:r>
              <a:rPr lang="en-US" dirty="0" err="1" smtClean="0"/>
              <a:t>elektomagnetik</a:t>
            </a:r>
            <a:r>
              <a:rPr lang="en-US" dirty="0" smtClean="0"/>
              <a:t> </a:t>
            </a:r>
            <a:r>
              <a:rPr lang="en-US" dirty="0" err="1" smtClean="0"/>
              <a:t>dengan</a:t>
            </a:r>
            <a:r>
              <a:rPr lang="en-US" dirty="0" smtClean="0"/>
              <a:t> </a:t>
            </a:r>
            <a:r>
              <a:rPr lang="en-US" dirty="0" err="1" smtClean="0"/>
              <a:t>panjang</a:t>
            </a:r>
            <a:r>
              <a:rPr lang="en-US" dirty="0" smtClean="0"/>
              <a:t> </a:t>
            </a:r>
            <a:r>
              <a:rPr lang="en-US" dirty="0" err="1" smtClean="0"/>
              <a:t>gelombang</a:t>
            </a:r>
            <a:r>
              <a:rPr lang="en-US" dirty="0" smtClean="0"/>
              <a:t> 380-760 nm</a:t>
            </a:r>
          </a:p>
          <a:p>
            <a:endParaRPr lang="en-US" dirty="0"/>
          </a:p>
        </p:txBody>
      </p:sp>
      <p:pic>
        <p:nvPicPr>
          <p:cNvPr id="6" name="Picture 2" descr="Hasil gambar untuk spektrum elektromagnetik"/>
          <p:cNvPicPr>
            <a:picLocks noChangeAspect="1" noChangeArrowheads="1"/>
          </p:cNvPicPr>
          <p:nvPr/>
        </p:nvPicPr>
        <p:blipFill>
          <a:blip r:embed="rId2"/>
          <a:srcRect/>
          <a:stretch>
            <a:fillRect/>
          </a:stretch>
        </p:blipFill>
        <p:spPr bwMode="auto">
          <a:xfrm>
            <a:off x="3505200" y="4191000"/>
            <a:ext cx="4842097" cy="2362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mbar terkait"/>
          <p:cNvPicPr>
            <a:picLocks noChangeAspect="1" noChangeArrowheads="1"/>
          </p:cNvPicPr>
          <p:nvPr/>
        </p:nvPicPr>
        <p:blipFill>
          <a:blip r:embed="rId2"/>
          <a:srcRect/>
          <a:stretch>
            <a:fillRect/>
          </a:stretch>
        </p:blipFill>
        <p:spPr bwMode="auto">
          <a:xfrm>
            <a:off x="5105401" y="0"/>
            <a:ext cx="3124200" cy="3067806"/>
          </a:xfrm>
          <a:prstGeom prst="rect">
            <a:avLst/>
          </a:prstGeom>
          <a:noFill/>
        </p:spPr>
      </p:pic>
      <p:sp>
        <p:nvSpPr>
          <p:cNvPr id="4" name="Rectangle 3"/>
          <p:cNvSpPr/>
          <p:nvPr/>
        </p:nvSpPr>
        <p:spPr>
          <a:xfrm>
            <a:off x="533400" y="990600"/>
            <a:ext cx="4572000" cy="1569660"/>
          </a:xfrm>
          <a:prstGeom prst="rect">
            <a:avLst/>
          </a:prstGeom>
        </p:spPr>
        <p:txBody>
          <a:bodyPr>
            <a:spAutoFit/>
          </a:bodyPr>
          <a:lstStyle/>
          <a:p>
            <a:r>
              <a:rPr lang="en-US" sz="3200" dirty="0" err="1" smtClean="0"/>
              <a:t>Warna</a:t>
            </a:r>
            <a:r>
              <a:rPr lang="en-US" sz="3200" dirty="0" smtClean="0"/>
              <a:t> yang </a:t>
            </a:r>
            <a:r>
              <a:rPr lang="en-US" sz="3200" dirty="0" err="1" smtClean="0"/>
              <a:t>kita</a:t>
            </a:r>
            <a:r>
              <a:rPr lang="en-US" sz="3200" dirty="0" smtClean="0"/>
              <a:t> </a:t>
            </a:r>
            <a:r>
              <a:rPr lang="en-US" sz="3200" dirty="0" err="1" smtClean="0"/>
              <a:t>persepsi</a:t>
            </a:r>
            <a:r>
              <a:rPr lang="en-US" sz="3200" dirty="0" smtClean="0"/>
              <a:t> </a:t>
            </a:r>
            <a:r>
              <a:rPr lang="en-US" sz="3200" dirty="0" err="1" smtClean="0"/>
              <a:t>ditentukan</a:t>
            </a:r>
            <a:r>
              <a:rPr lang="en-US" sz="3200" dirty="0" smtClean="0"/>
              <a:t> </a:t>
            </a:r>
            <a:r>
              <a:rPr lang="en-US" sz="3200" dirty="0" err="1" smtClean="0"/>
              <a:t>oleh</a:t>
            </a:r>
            <a:r>
              <a:rPr lang="en-US" sz="3200" dirty="0" smtClean="0"/>
              <a:t> hue, </a:t>
            </a:r>
            <a:r>
              <a:rPr lang="en-US" sz="3200" dirty="0" err="1" smtClean="0"/>
              <a:t>saturasi</a:t>
            </a:r>
            <a:r>
              <a:rPr lang="en-US" sz="3200" dirty="0" smtClean="0"/>
              <a:t> </a:t>
            </a:r>
            <a:r>
              <a:rPr lang="en-US" sz="3200" dirty="0" err="1" smtClean="0"/>
              <a:t>dan</a:t>
            </a:r>
            <a:r>
              <a:rPr lang="en-US" sz="3200" dirty="0" smtClean="0"/>
              <a:t> </a:t>
            </a:r>
            <a:r>
              <a:rPr lang="en-US" sz="3200" dirty="0" err="1" smtClean="0"/>
              <a:t>kecerahan</a:t>
            </a:r>
            <a:r>
              <a:rPr lang="en-US" sz="3200" dirty="0" smtClean="0"/>
              <a:t>. </a:t>
            </a:r>
          </a:p>
        </p:txBody>
      </p:sp>
      <p:pic>
        <p:nvPicPr>
          <p:cNvPr id="17412" name="Picture 4" descr="Gambar terkait"/>
          <p:cNvPicPr>
            <a:picLocks noChangeAspect="1" noChangeArrowheads="1"/>
          </p:cNvPicPr>
          <p:nvPr/>
        </p:nvPicPr>
        <p:blipFill>
          <a:blip r:embed="rId3"/>
          <a:srcRect/>
          <a:stretch>
            <a:fillRect/>
          </a:stretch>
        </p:blipFill>
        <p:spPr bwMode="auto">
          <a:xfrm>
            <a:off x="0" y="2971800"/>
            <a:ext cx="4876800" cy="3276599"/>
          </a:xfrm>
          <a:prstGeom prst="rect">
            <a:avLst/>
          </a:prstGeom>
          <a:noFill/>
        </p:spPr>
      </p:pic>
      <p:sp>
        <p:nvSpPr>
          <p:cNvPr id="6" name="TextBox 5"/>
          <p:cNvSpPr txBox="1"/>
          <p:nvPr/>
        </p:nvSpPr>
        <p:spPr>
          <a:xfrm>
            <a:off x="4038600" y="3195459"/>
            <a:ext cx="4953000" cy="3662541"/>
          </a:xfrm>
          <a:prstGeom prst="rect">
            <a:avLst/>
          </a:prstGeom>
          <a:noFill/>
        </p:spPr>
        <p:txBody>
          <a:bodyPr wrap="square" rtlCol="0">
            <a:spAutoFit/>
          </a:bodyPr>
          <a:lstStyle/>
          <a:p>
            <a:r>
              <a:rPr lang="en-US" sz="3200" dirty="0" err="1" smtClean="0"/>
              <a:t>Ada</a:t>
            </a:r>
            <a:r>
              <a:rPr lang="en-US" sz="3200" dirty="0" smtClean="0"/>
              <a:t> </a:t>
            </a:r>
            <a:r>
              <a:rPr lang="en-US" sz="3200" dirty="0" err="1" smtClean="0"/>
              <a:t>tiga</a:t>
            </a:r>
            <a:r>
              <a:rPr lang="en-US" sz="3200" dirty="0" smtClean="0"/>
              <a:t> </a:t>
            </a:r>
            <a:r>
              <a:rPr lang="en-US" sz="3200" dirty="0" err="1" smtClean="0"/>
              <a:t>tipe</a:t>
            </a:r>
            <a:r>
              <a:rPr lang="en-US" sz="3200" dirty="0" smtClean="0"/>
              <a:t> </a:t>
            </a:r>
            <a:r>
              <a:rPr lang="en-US" sz="3200" dirty="0" err="1" smtClean="0"/>
              <a:t>gerakan</a:t>
            </a:r>
            <a:r>
              <a:rPr lang="en-US" sz="3200" dirty="0" smtClean="0"/>
              <a:t> </a:t>
            </a:r>
            <a:r>
              <a:rPr lang="en-US" sz="3200" dirty="0" err="1" smtClean="0"/>
              <a:t>pada</a:t>
            </a:r>
            <a:r>
              <a:rPr lang="en-US" sz="3200" dirty="0" smtClean="0"/>
              <a:t> </a:t>
            </a:r>
            <a:r>
              <a:rPr lang="en-US" sz="3200" dirty="0" err="1" smtClean="0"/>
              <a:t>mata</a:t>
            </a:r>
            <a:r>
              <a:rPr lang="en-US" sz="3200" dirty="0" smtClean="0"/>
              <a:t> :</a:t>
            </a:r>
          </a:p>
          <a:p>
            <a:pPr marL="342900" indent="-342900">
              <a:buAutoNum type="arabicPeriod"/>
            </a:pPr>
            <a:r>
              <a:rPr lang="en-US" sz="2400" dirty="0" err="1" smtClean="0"/>
              <a:t>Gerak</a:t>
            </a:r>
            <a:r>
              <a:rPr lang="en-US" sz="2400" dirty="0" smtClean="0"/>
              <a:t> </a:t>
            </a:r>
            <a:r>
              <a:rPr lang="en-US" sz="2400" dirty="0" err="1" smtClean="0"/>
              <a:t>vergensi</a:t>
            </a:r>
            <a:r>
              <a:rPr lang="en-US" sz="2400" dirty="0" smtClean="0"/>
              <a:t> </a:t>
            </a:r>
            <a:r>
              <a:rPr lang="en-US" sz="2400" dirty="0" smtClean="0">
                <a:sym typeface="Wingdings" pitchFamily="2" charset="2"/>
              </a:rPr>
              <a:t></a:t>
            </a:r>
            <a:r>
              <a:rPr lang="en-US" sz="2400" dirty="0" err="1" smtClean="0"/>
              <a:t>gerak</a:t>
            </a:r>
            <a:r>
              <a:rPr lang="en-US" sz="2400" dirty="0" smtClean="0"/>
              <a:t> </a:t>
            </a:r>
            <a:r>
              <a:rPr lang="en-US" sz="2400" dirty="0" err="1" smtClean="0"/>
              <a:t>kerja</a:t>
            </a:r>
            <a:r>
              <a:rPr lang="en-US" sz="2400" dirty="0" smtClean="0"/>
              <a:t> </a:t>
            </a:r>
            <a:r>
              <a:rPr lang="en-US" sz="2400" dirty="0" err="1" smtClean="0"/>
              <a:t>sama</a:t>
            </a:r>
            <a:r>
              <a:rPr lang="en-US" sz="2400" dirty="0" smtClean="0"/>
              <a:t> </a:t>
            </a:r>
            <a:r>
              <a:rPr lang="en-US" sz="2400" dirty="0" err="1" smtClean="0"/>
              <a:t>kedua</a:t>
            </a:r>
            <a:r>
              <a:rPr lang="en-US" sz="2400" dirty="0" smtClean="0"/>
              <a:t> </a:t>
            </a:r>
            <a:r>
              <a:rPr lang="en-US" sz="2400" dirty="0" err="1" smtClean="0"/>
              <a:t>mata</a:t>
            </a:r>
            <a:endParaRPr lang="en-US" sz="2400" dirty="0" smtClean="0"/>
          </a:p>
          <a:p>
            <a:pPr marL="342900" indent="-342900">
              <a:buAutoNum type="arabicPeriod"/>
            </a:pPr>
            <a:r>
              <a:rPr lang="en-US" sz="2400" dirty="0" err="1" smtClean="0"/>
              <a:t>Gerak</a:t>
            </a:r>
            <a:r>
              <a:rPr lang="en-US" sz="2400" dirty="0" smtClean="0"/>
              <a:t> </a:t>
            </a:r>
            <a:r>
              <a:rPr lang="en-US" sz="2400" dirty="0" err="1" smtClean="0"/>
              <a:t>sakadik</a:t>
            </a:r>
            <a:r>
              <a:rPr lang="en-US" sz="2400" dirty="0" smtClean="0"/>
              <a:t> </a:t>
            </a:r>
            <a:r>
              <a:rPr lang="en-US" sz="2400" dirty="0" smtClean="0">
                <a:sym typeface="Wingdings" pitchFamily="2" charset="2"/>
              </a:rPr>
              <a:t> </a:t>
            </a:r>
            <a:r>
              <a:rPr lang="en-US" sz="2400" dirty="0" err="1" smtClean="0">
                <a:sym typeface="Wingdings" pitchFamily="2" charset="2"/>
              </a:rPr>
              <a:t>gerak</a:t>
            </a:r>
            <a:r>
              <a:rPr lang="en-US" sz="2400" dirty="0" smtClean="0">
                <a:sym typeface="Wingdings" pitchFamily="2" charset="2"/>
              </a:rPr>
              <a:t> </a:t>
            </a:r>
            <a:r>
              <a:rPr lang="en-US" sz="2400" dirty="0" err="1" smtClean="0">
                <a:sym typeface="Wingdings" pitchFamily="2" charset="2"/>
              </a:rPr>
              <a:t>tersentak-sentak</a:t>
            </a:r>
            <a:r>
              <a:rPr lang="en-US" sz="2400" dirty="0" smtClean="0">
                <a:sym typeface="Wingdings" pitchFamily="2" charset="2"/>
              </a:rPr>
              <a:t> </a:t>
            </a:r>
            <a:r>
              <a:rPr lang="en-US" sz="2400" dirty="0" err="1" smtClean="0">
                <a:sym typeface="Wingdings" pitchFamily="2" charset="2"/>
              </a:rPr>
              <a:t>saat</a:t>
            </a:r>
            <a:r>
              <a:rPr lang="en-US" sz="2400" dirty="0" smtClean="0">
                <a:sym typeface="Wingdings" pitchFamily="2" charset="2"/>
              </a:rPr>
              <a:t> </a:t>
            </a:r>
            <a:r>
              <a:rPr lang="en-US" sz="2400" dirty="0" err="1" smtClean="0">
                <a:sym typeface="Wingdings" pitchFamily="2" charset="2"/>
              </a:rPr>
              <a:t>memindai</a:t>
            </a:r>
            <a:r>
              <a:rPr lang="en-US" sz="2400" dirty="0" smtClean="0">
                <a:sym typeface="Wingdings" pitchFamily="2" charset="2"/>
              </a:rPr>
              <a:t>  </a:t>
            </a:r>
            <a:r>
              <a:rPr lang="en-US" sz="2400" dirty="0" err="1" smtClean="0">
                <a:sym typeface="Wingdings" pitchFamily="2" charset="2"/>
              </a:rPr>
              <a:t>objek</a:t>
            </a:r>
            <a:endParaRPr lang="en-US" sz="2400" dirty="0" smtClean="0"/>
          </a:p>
          <a:p>
            <a:pPr marL="342900" indent="-342900">
              <a:buAutoNum type="arabicPeriod"/>
            </a:pPr>
            <a:r>
              <a:rPr lang="en-US" sz="2400" dirty="0" err="1" smtClean="0"/>
              <a:t>Gerak</a:t>
            </a:r>
            <a:r>
              <a:rPr lang="en-US" sz="2400" dirty="0" smtClean="0"/>
              <a:t> </a:t>
            </a:r>
            <a:r>
              <a:rPr lang="en-US" sz="2400" dirty="0" err="1" smtClean="0"/>
              <a:t>mengejar</a:t>
            </a:r>
            <a:r>
              <a:rPr lang="en-US" sz="2400" dirty="0" smtClean="0"/>
              <a:t> </a:t>
            </a:r>
            <a:r>
              <a:rPr lang="en-US" sz="2400" dirty="0" smtClean="0">
                <a:sym typeface="Wingdings" pitchFamily="2" charset="2"/>
              </a:rPr>
              <a:t> </a:t>
            </a:r>
            <a:r>
              <a:rPr lang="en-US" sz="2400" dirty="0" err="1" smtClean="0">
                <a:sym typeface="Wingdings" pitchFamily="2" charset="2"/>
              </a:rPr>
              <a:t>gerak</a:t>
            </a:r>
            <a:r>
              <a:rPr lang="en-US" sz="2400" dirty="0" smtClean="0">
                <a:sym typeface="Wingdings" pitchFamily="2" charset="2"/>
              </a:rPr>
              <a:t> yang </a:t>
            </a:r>
            <a:r>
              <a:rPr lang="en-US" sz="2400" dirty="0" err="1" smtClean="0">
                <a:sym typeface="Wingdings" pitchFamily="2" charset="2"/>
              </a:rPr>
              <a:t>mempertahankan</a:t>
            </a:r>
            <a:r>
              <a:rPr lang="en-US" sz="2400" dirty="0" smtClean="0">
                <a:sym typeface="Wingdings" pitchFamily="2" charset="2"/>
              </a:rPr>
              <a:t> </a:t>
            </a:r>
            <a:r>
              <a:rPr lang="en-US" sz="2400" dirty="0" err="1" smtClean="0">
                <a:sym typeface="Wingdings" pitchFamily="2" charset="2"/>
              </a:rPr>
              <a:t>citra</a:t>
            </a:r>
            <a:r>
              <a:rPr lang="en-US" sz="2400" dirty="0" smtClean="0">
                <a:sym typeface="Wingdings" pitchFamily="2" charset="2"/>
              </a:rPr>
              <a:t> </a:t>
            </a:r>
            <a:r>
              <a:rPr lang="en-US" sz="2400" dirty="0" err="1" smtClean="0">
                <a:sym typeface="Wingdings" pitchFamily="2" charset="2"/>
              </a:rPr>
              <a:t>benda</a:t>
            </a:r>
            <a:r>
              <a:rPr lang="en-US" sz="2400" dirty="0" smtClean="0">
                <a:sym typeface="Wingdings" pitchFamily="2" charset="2"/>
              </a:rPr>
              <a:t> </a:t>
            </a:r>
            <a:r>
              <a:rPr lang="en-US" sz="2400" dirty="0" err="1" smtClean="0">
                <a:sym typeface="Wingdings" pitchFamily="2" charset="2"/>
              </a:rPr>
              <a:t>tetap</a:t>
            </a:r>
            <a:r>
              <a:rPr lang="en-US" sz="2400" dirty="0" smtClean="0">
                <a:sym typeface="Wingdings" pitchFamily="2" charset="2"/>
              </a:rPr>
              <a:t> </a:t>
            </a:r>
            <a:r>
              <a:rPr lang="en-US" sz="2400" dirty="0" err="1" smtClean="0">
                <a:sym typeface="Wingdings" pitchFamily="2" charset="2"/>
              </a:rPr>
              <a:t>di</a:t>
            </a:r>
            <a:r>
              <a:rPr lang="en-US" sz="2400" dirty="0" smtClean="0">
                <a:sym typeface="Wingdings" pitchFamily="2" charset="2"/>
              </a:rPr>
              <a:t> fovea</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Anatomi</a:t>
            </a:r>
            <a:r>
              <a:rPr lang="en-US" dirty="0" smtClean="0"/>
              <a:t> </a:t>
            </a:r>
            <a:r>
              <a:rPr lang="en-US" dirty="0" err="1" smtClean="0"/>
              <a:t>mata</a:t>
            </a:r>
            <a:r>
              <a:rPr lang="en-US" dirty="0" smtClean="0"/>
              <a:t> </a:t>
            </a:r>
            <a:r>
              <a:rPr lang="en-US" dirty="0" err="1" smtClean="0"/>
              <a:t>manusia</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28600" y="1447800"/>
            <a:ext cx="5572227" cy="39760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943600" y="1447800"/>
            <a:ext cx="2971800" cy="3693319"/>
          </a:xfrm>
          <a:prstGeom prst="rect">
            <a:avLst/>
          </a:prstGeom>
          <a:noFill/>
        </p:spPr>
        <p:txBody>
          <a:bodyPr wrap="square" rtlCol="0">
            <a:spAutoFit/>
          </a:bodyPr>
          <a:lstStyle/>
          <a:p>
            <a:r>
              <a:rPr lang="en-US" sz="2400" dirty="0" err="1" smtClean="0"/>
              <a:t>Setelah</a:t>
            </a:r>
            <a:r>
              <a:rPr lang="en-US" sz="2400" dirty="0" smtClean="0"/>
              <a:t> </a:t>
            </a:r>
            <a:r>
              <a:rPr lang="en-US" sz="2400" dirty="0" err="1" smtClean="0"/>
              <a:t>melewati</a:t>
            </a:r>
            <a:r>
              <a:rPr lang="en-US" sz="2400" dirty="0" smtClean="0"/>
              <a:t> </a:t>
            </a:r>
            <a:r>
              <a:rPr lang="en-US" sz="2400" dirty="0" err="1" smtClean="0"/>
              <a:t>lensa</a:t>
            </a:r>
            <a:r>
              <a:rPr lang="en-US" sz="2400" dirty="0" smtClean="0"/>
              <a:t>,  </a:t>
            </a:r>
            <a:r>
              <a:rPr lang="en-US" sz="2400" dirty="0" err="1" smtClean="0"/>
              <a:t>sinar</a:t>
            </a:r>
            <a:r>
              <a:rPr lang="en-US" sz="2400" dirty="0" smtClean="0"/>
              <a:t> </a:t>
            </a:r>
            <a:r>
              <a:rPr lang="en-US" sz="2400" dirty="0" err="1" smtClean="0"/>
              <a:t>akan</a:t>
            </a:r>
            <a:r>
              <a:rPr lang="en-US" sz="2400" dirty="0" smtClean="0"/>
              <a:t> </a:t>
            </a:r>
            <a:r>
              <a:rPr lang="en-US" sz="2400" dirty="0" err="1" smtClean="0"/>
              <a:t>melintasi</a:t>
            </a:r>
            <a:r>
              <a:rPr lang="en-US" sz="2400" dirty="0" smtClean="0"/>
              <a:t> </a:t>
            </a:r>
            <a:r>
              <a:rPr lang="en-US" sz="2400" dirty="0" err="1" smtClean="0"/>
              <a:t>vitrus</a:t>
            </a:r>
            <a:r>
              <a:rPr lang="en-US" sz="2400" dirty="0" smtClean="0"/>
              <a:t> humor </a:t>
            </a:r>
            <a:r>
              <a:rPr lang="en-US" sz="2400" dirty="0" err="1" smtClean="0"/>
              <a:t>dan</a:t>
            </a:r>
            <a:r>
              <a:rPr lang="en-US" sz="2400" dirty="0" smtClean="0"/>
              <a:t> </a:t>
            </a:r>
            <a:r>
              <a:rPr lang="en-US" sz="2400" dirty="0" err="1" smtClean="0"/>
              <a:t>akhirnya</a:t>
            </a:r>
            <a:r>
              <a:rPr lang="en-US" sz="2400" dirty="0" smtClean="0"/>
              <a:t> </a:t>
            </a:r>
            <a:r>
              <a:rPr lang="en-US" sz="2400" dirty="0" err="1" smtClean="0"/>
              <a:t>jatuh</a:t>
            </a:r>
            <a:r>
              <a:rPr lang="en-US" sz="2400" dirty="0" smtClean="0"/>
              <a:t> </a:t>
            </a:r>
            <a:r>
              <a:rPr lang="en-US" sz="2400" dirty="0" err="1" smtClean="0"/>
              <a:t>di</a:t>
            </a:r>
            <a:r>
              <a:rPr lang="en-US" sz="2400" dirty="0" smtClean="0"/>
              <a:t> retina </a:t>
            </a:r>
            <a:r>
              <a:rPr lang="en-US" sz="2400" dirty="0" err="1" smtClean="0"/>
              <a:t>pada</a:t>
            </a:r>
            <a:r>
              <a:rPr lang="en-US" sz="2400" dirty="0" smtClean="0"/>
              <a:t> </a:t>
            </a:r>
            <a:r>
              <a:rPr lang="en-US" sz="2400" dirty="0" err="1" smtClean="0"/>
              <a:t>reseptor</a:t>
            </a:r>
            <a:r>
              <a:rPr lang="en-US" sz="2400" dirty="0" smtClean="0"/>
              <a:t> </a:t>
            </a:r>
            <a:r>
              <a:rPr lang="en-US" sz="2400" dirty="0" err="1" smtClean="0"/>
              <a:t>sel</a:t>
            </a:r>
            <a:r>
              <a:rPr lang="en-US" sz="2400" dirty="0" smtClean="0"/>
              <a:t> </a:t>
            </a:r>
            <a:r>
              <a:rPr lang="en-US" sz="2400" dirty="0" err="1" smtClean="0"/>
              <a:t>batang</a:t>
            </a:r>
            <a:r>
              <a:rPr lang="en-US" sz="2400" dirty="0" smtClean="0"/>
              <a:t> </a:t>
            </a:r>
            <a:r>
              <a:rPr lang="en-US" sz="2400" dirty="0" err="1" smtClean="0"/>
              <a:t>dan</a:t>
            </a:r>
            <a:r>
              <a:rPr lang="en-US" sz="2400" dirty="0" smtClean="0"/>
              <a:t> </a:t>
            </a:r>
            <a:r>
              <a:rPr lang="en-US" sz="2400" dirty="0" err="1" smtClean="0"/>
              <a:t>sel</a:t>
            </a:r>
            <a:r>
              <a:rPr lang="en-US" sz="2400" dirty="0" smtClean="0"/>
              <a:t> </a:t>
            </a:r>
            <a:r>
              <a:rPr lang="en-US" sz="2400" dirty="0" err="1" smtClean="0"/>
              <a:t>kerucut</a:t>
            </a:r>
            <a:r>
              <a:rPr lang="en-US" sz="2400" dirty="0" smtClean="0"/>
              <a:t> yang </a:t>
            </a:r>
            <a:r>
              <a:rPr lang="en-US" sz="2400" dirty="0" err="1" smtClean="0"/>
              <a:t>secara</a:t>
            </a:r>
            <a:r>
              <a:rPr lang="en-US" sz="2400" dirty="0" smtClean="0"/>
              <a:t> </a:t>
            </a:r>
            <a:r>
              <a:rPr lang="en-US" sz="2400" dirty="0" err="1" smtClean="0"/>
              <a:t>umum</a:t>
            </a:r>
            <a:r>
              <a:rPr lang="en-US" sz="2400" dirty="0" smtClean="0"/>
              <a:t> </a:t>
            </a:r>
            <a:r>
              <a:rPr lang="en-US" sz="2400" dirty="0" err="1" smtClean="0"/>
              <a:t>disebut</a:t>
            </a:r>
            <a:r>
              <a:rPr lang="en-US" sz="2400" dirty="0" smtClean="0"/>
              <a:t> </a:t>
            </a:r>
            <a:r>
              <a:rPr lang="en-US" sz="2400" dirty="0" err="1" smtClean="0"/>
              <a:t>fotoreseptor</a:t>
            </a:r>
            <a:endParaRPr lang="en-US" sz="2400" dirty="0" smtClean="0"/>
          </a:p>
          <a:p>
            <a:endParaRPr lang="en-US" dirty="0"/>
          </a:p>
        </p:txBody>
      </p:sp>
      <p:sp>
        <p:nvSpPr>
          <p:cNvPr id="6" name="TextBox 5"/>
          <p:cNvSpPr txBox="1"/>
          <p:nvPr/>
        </p:nvSpPr>
        <p:spPr>
          <a:xfrm>
            <a:off x="609600" y="5715000"/>
            <a:ext cx="8077200" cy="830997"/>
          </a:xfrm>
          <a:prstGeom prst="rect">
            <a:avLst/>
          </a:prstGeom>
          <a:noFill/>
        </p:spPr>
        <p:txBody>
          <a:bodyPr wrap="square" rtlCol="0">
            <a:spAutoFit/>
          </a:bodyPr>
          <a:lstStyle/>
          <a:p>
            <a:r>
              <a:rPr lang="en-US" sz="2400" dirty="0" err="1" smtClean="0"/>
              <a:t>Akomodasi</a:t>
            </a:r>
            <a:r>
              <a:rPr lang="en-US" sz="2400" dirty="0" smtClean="0"/>
              <a:t> : </a:t>
            </a:r>
            <a:r>
              <a:rPr lang="en-US" sz="2400" dirty="0" err="1" smtClean="0"/>
              <a:t>perubahan</a:t>
            </a:r>
            <a:r>
              <a:rPr lang="en-US" sz="2400" dirty="0" smtClean="0"/>
              <a:t>  </a:t>
            </a:r>
            <a:r>
              <a:rPr lang="en-US" sz="2400" dirty="0" err="1" smtClean="0"/>
              <a:t>ketebalan</a:t>
            </a:r>
            <a:r>
              <a:rPr lang="en-US" sz="2400" dirty="0" smtClean="0"/>
              <a:t> </a:t>
            </a:r>
            <a:r>
              <a:rPr lang="en-US" sz="2400" dirty="0" err="1" smtClean="0"/>
              <a:t>lensa</a:t>
            </a:r>
            <a:r>
              <a:rPr lang="en-US" sz="2400" dirty="0" smtClean="0"/>
              <a:t> </a:t>
            </a:r>
            <a:r>
              <a:rPr lang="en-US" sz="2400" dirty="0" err="1" smtClean="0"/>
              <a:t>mata</a:t>
            </a:r>
            <a:r>
              <a:rPr lang="en-US" sz="2400" dirty="0" smtClean="0"/>
              <a:t> </a:t>
            </a:r>
            <a:r>
              <a:rPr lang="en-US" sz="2400" dirty="0" err="1" smtClean="0"/>
              <a:t>oleh</a:t>
            </a:r>
            <a:r>
              <a:rPr lang="en-US" sz="2400" dirty="0" smtClean="0"/>
              <a:t> </a:t>
            </a:r>
            <a:r>
              <a:rPr lang="en-US" sz="2400" dirty="0" err="1" smtClean="0"/>
              <a:t>otot</a:t>
            </a:r>
            <a:r>
              <a:rPr lang="en-US" sz="2400" dirty="0" smtClean="0"/>
              <a:t> </a:t>
            </a:r>
            <a:r>
              <a:rPr lang="en-US" sz="2400" dirty="0" err="1" smtClean="0"/>
              <a:t>siliaris</a:t>
            </a:r>
            <a:r>
              <a:rPr lang="en-US" sz="2400" dirty="0" smtClean="0"/>
              <a:t> yang </a:t>
            </a:r>
            <a:r>
              <a:rPr lang="en-US" sz="2400" dirty="0" err="1" smtClean="0"/>
              <a:t>memfokuskan</a:t>
            </a:r>
            <a:r>
              <a:rPr lang="en-US" sz="2400" dirty="0" smtClean="0"/>
              <a:t> </a:t>
            </a:r>
            <a:r>
              <a:rPr lang="en-US" sz="2400" dirty="0" err="1" smtClean="0"/>
              <a:t>citra</a:t>
            </a:r>
            <a:r>
              <a:rPr lang="en-US" sz="2400" dirty="0" smtClean="0"/>
              <a:t> </a:t>
            </a:r>
            <a:r>
              <a:rPr lang="en-US" sz="2400" dirty="0" err="1" smtClean="0"/>
              <a:t>dari</a:t>
            </a:r>
            <a:r>
              <a:rPr lang="en-US" sz="2400" dirty="0" smtClean="0"/>
              <a:t> </a:t>
            </a:r>
            <a:r>
              <a:rPr lang="en-US" sz="2400" dirty="0" err="1" smtClean="0"/>
              <a:t>benda</a:t>
            </a:r>
            <a:r>
              <a:rPr lang="en-US" sz="2400" dirty="0" smtClean="0"/>
              <a:t> </a:t>
            </a:r>
            <a:r>
              <a:rPr lang="en-US" sz="2400" dirty="0" err="1" smtClean="0"/>
              <a:t>dekat</a:t>
            </a:r>
            <a:r>
              <a:rPr lang="en-US" sz="2400" dirty="0" smtClean="0"/>
              <a:t> </a:t>
            </a:r>
            <a:r>
              <a:rPr lang="en-US" sz="2400" dirty="0" err="1" smtClean="0"/>
              <a:t>atau</a:t>
            </a:r>
            <a:r>
              <a:rPr lang="en-US" sz="2400" dirty="0" smtClean="0"/>
              <a:t> </a:t>
            </a:r>
            <a:r>
              <a:rPr lang="en-US" sz="2400" dirty="0" err="1" smtClean="0"/>
              <a:t>jauh</a:t>
            </a:r>
            <a:r>
              <a:rPr lang="en-US" sz="2400" dirty="0" smtClean="0"/>
              <a:t> </a:t>
            </a:r>
            <a:r>
              <a:rPr lang="en-US" sz="2400" dirty="0" err="1" smtClean="0"/>
              <a:t>pada</a:t>
            </a:r>
            <a:r>
              <a:rPr lang="en-US" sz="2400" dirty="0" smtClean="0"/>
              <a:t> retina</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228600"/>
            <a:ext cx="3657600" cy="609600"/>
          </a:xfrm>
        </p:spPr>
        <p:txBody>
          <a:bodyPr>
            <a:normAutofit fontScale="90000"/>
          </a:bodyPr>
          <a:lstStyle/>
          <a:p>
            <a:pPr algn="l"/>
            <a:r>
              <a:rPr lang="en-US" sz="3600" dirty="0" err="1" smtClean="0"/>
              <a:t>Sirkuit</a:t>
            </a:r>
            <a:r>
              <a:rPr lang="en-US" sz="3600" dirty="0" smtClean="0"/>
              <a:t> retina</a:t>
            </a:r>
            <a:endParaRPr lang="id-ID" sz="3600" dirty="0"/>
          </a:p>
        </p:txBody>
      </p:sp>
      <p:pic>
        <p:nvPicPr>
          <p:cNvPr id="20482" name="Picture 2" descr="Gambar terkait"/>
          <p:cNvPicPr>
            <a:picLocks noChangeAspect="1" noChangeArrowheads="1"/>
          </p:cNvPicPr>
          <p:nvPr/>
        </p:nvPicPr>
        <p:blipFill>
          <a:blip r:embed="rId2"/>
          <a:srcRect/>
          <a:stretch>
            <a:fillRect/>
          </a:stretch>
        </p:blipFill>
        <p:spPr bwMode="auto">
          <a:xfrm>
            <a:off x="94049" y="1143000"/>
            <a:ext cx="4706551" cy="4897756"/>
          </a:xfrm>
          <a:prstGeom prst="rect">
            <a:avLst/>
          </a:prstGeom>
          <a:noFill/>
        </p:spPr>
      </p:pic>
      <p:sp>
        <p:nvSpPr>
          <p:cNvPr id="7" name="Rectangle 6"/>
          <p:cNvSpPr/>
          <p:nvPr/>
        </p:nvSpPr>
        <p:spPr>
          <a:xfrm>
            <a:off x="4876800" y="1524000"/>
            <a:ext cx="4038600" cy="4524315"/>
          </a:xfrm>
          <a:prstGeom prst="rect">
            <a:avLst/>
          </a:prstGeom>
        </p:spPr>
        <p:txBody>
          <a:bodyPr wrap="square">
            <a:spAutoFit/>
          </a:bodyPr>
          <a:lstStyle/>
          <a:p>
            <a:r>
              <a:rPr lang="en-US" dirty="0" err="1" smtClean="0">
                <a:latin typeface="Andalus" pitchFamily="18" charset="-78"/>
                <a:cs typeface="Andalus" pitchFamily="18" charset="-78"/>
              </a:rPr>
              <a:t>Reseptor</a:t>
            </a:r>
            <a:r>
              <a:rPr lang="en-US" dirty="0" smtClean="0">
                <a:latin typeface="Andalus" pitchFamily="18" charset="-78"/>
                <a:cs typeface="Andalus" pitchFamily="18" charset="-78"/>
              </a:rPr>
              <a:t> (</a:t>
            </a:r>
            <a:r>
              <a:rPr lang="en-US" dirty="0" err="1" smtClean="0">
                <a:latin typeface="Andalus" pitchFamily="18" charset="-78"/>
                <a:cs typeface="Andalus" pitchFamily="18" charset="-78"/>
              </a:rPr>
              <a:t>sel-batang</a:t>
            </a:r>
            <a:r>
              <a:rPr lang="en-US" dirty="0" smtClean="0">
                <a:latin typeface="Andalus" pitchFamily="18" charset="-78"/>
                <a:cs typeface="Andalus" pitchFamily="18" charset="-78"/>
              </a:rPr>
              <a:t> &amp; </a:t>
            </a:r>
            <a:r>
              <a:rPr lang="en-US" dirty="0" err="1" smtClean="0">
                <a:latin typeface="Andalus" pitchFamily="18" charset="-78"/>
                <a:cs typeface="Andalus" pitchFamily="18" charset="-78"/>
              </a:rPr>
              <a:t>kerucut</a:t>
            </a:r>
            <a:r>
              <a:rPr lang="en-US" dirty="0" smtClean="0">
                <a:latin typeface="Andalus" pitchFamily="18" charset="-78"/>
                <a:cs typeface="Andalus" pitchFamily="18" charset="-78"/>
              </a:rPr>
              <a:t>) </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bipolar </a:t>
            </a:r>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ganglion </a:t>
            </a:r>
            <a:r>
              <a:rPr lang="en-US" dirty="0" err="1" smtClean="0">
                <a:latin typeface="Andalus" pitchFamily="18" charset="-78"/>
                <a:cs typeface="Andalus" pitchFamily="18" charset="-78"/>
                <a:sym typeface="Wingdings" pitchFamily="2" charset="2"/>
              </a:rPr>
              <a:t>bergabung</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satu</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sama</a:t>
            </a:r>
            <a:r>
              <a:rPr lang="en-US" dirty="0" smtClean="0">
                <a:latin typeface="Andalus" pitchFamily="18" charset="-78"/>
                <a:cs typeface="Andalus" pitchFamily="18" charset="-78"/>
                <a:sym typeface="Wingdings" pitchFamily="2" charset="2"/>
              </a:rPr>
              <a:t> lain </a:t>
            </a:r>
            <a:r>
              <a:rPr lang="en-US" dirty="0" err="1" smtClean="0">
                <a:latin typeface="Andalus" pitchFamily="18" charset="-78"/>
                <a:cs typeface="Andalus" pitchFamily="18" charset="-78"/>
                <a:sym typeface="Wingdings" pitchFamily="2" charset="2"/>
              </a:rPr>
              <a:t>berputar</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membentuk</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saraf</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optik</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menuju</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otak</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Titik</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keluarnya</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bundelan</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membentuk</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bintik</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buta</a:t>
            </a:r>
            <a:r>
              <a:rPr lang="en-US" dirty="0" smtClean="0">
                <a:latin typeface="Andalus" pitchFamily="18" charset="-78"/>
                <a:cs typeface="Andalus" pitchFamily="18" charset="-78"/>
                <a:sym typeface="Wingdings" pitchFamily="2" charset="2"/>
              </a:rPr>
              <a:t>.</a:t>
            </a:r>
          </a:p>
          <a:p>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batang</a:t>
            </a:r>
            <a:r>
              <a:rPr lang="en-US" dirty="0" smtClean="0">
                <a:latin typeface="Andalus" pitchFamily="18" charset="-78"/>
                <a:cs typeface="Andalus" pitchFamily="18" charset="-78"/>
                <a:sym typeface="Wingdings" pitchFamily="2" charset="2"/>
              </a:rPr>
              <a:t> &amp; </a:t>
            </a:r>
            <a:r>
              <a:rPr lang="en-US" dirty="0" err="1" smtClean="0">
                <a:latin typeface="Andalus" pitchFamily="18" charset="-78"/>
                <a:cs typeface="Andalus" pitchFamily="18" charset="-78"/>
                <a:sym typeface="Wingdings" pitchFamily="2" charset="2"/>
              </a:rPr>
              <a:t>kerucut</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membentuk</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hubungan</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sinap</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dengan</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horizontal &amp; bipolar. </a:t>
            </a:r>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horizontal </a:t>
            </a:r>
            <a:r>
              <a:rPr lang="en-US" dirty="0" err="1" smtClean="0">
                <a:latin typeface="Andalus" pitchFamily="18" charset="-78"/>
                <a:cs typeface="Andalus" pitchFamily="18" charset="-78"/>
                <a:sym typeface="Wingdings" pitchFamily="2" charset="2"/>
              </a:rPr>
              <a:t>membentuk</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hubungan</a:t>
            </a:r>
            <a:r>
              <a:rPr lang="en-US" dirty="0" smtClean="0">
                <a:latin typeface="Andalus" pitchFamily="18" charset="-78"/>
                <a:cs typeface="Andalus" pitchFamily="18" charset="-78"/>
                <a:sym typeface="Wingdings" pitchFamily="2" charset="2"/>
              </a:rPr>
              <a:t> inhibitor </a:t>
            </a:r>
            <a:r>
              <a:rPr lang="en-US" dirty="0" err="1" smtClean="0">
                <a:latin typeface="Andalus" pitchFamily="18" charset="-78"/>
                <a:cs typeface="Andalus" pitchFamily="18" charset="-78"/>
                <a:sym typeface="Wingdings" pitchFamily="2" charset="2"/>
              </a:rPr>
              <a:t>dengan</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bipolar</a:t>
            </a:r>
          </a:p>
          <a:p>
            <a:r>
              <a:rPr lang="en-US" dirty="0" err="1" smtClean="0">
                <a:latin typeface="Andalus" pitchFamily="18" charset="-78"/>
                <a:cs typeface="Andalus" pitchFamily="18" charset="-78"/>
                <a:sym typeface="Wingdings" pitchFamily="2" charset="2"/>
              </a:rPr>
              <a:t>Adapula</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bipolar </a:t>
            </a:r>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amakrinsel</a:t>
            </a:r>
            <a:r>
              <a:rPr lang="en-US" dirty="0" smtClean="0">
                <a:latin typeface="Andalus" pitchFamily="18" charset="-78"/>
                <a:cs typeface="Andalus" pitchFamily="18" charset="-78"/>
                <a:sym typeface="Wingdings" pitchFamily="2" charset="2"/>
              </a:rPr>
              <a:t> bipolar, </a:t>
            </a:r>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amakrin</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atau</a:t>
            </a:r>
            <a:r>
              <a:rPr lang="en-US" dirty="0" smtClean="0">
                <a:latin typeface="Andalus" pitchFamily="18" charset="-78"/>
                <a:cs typeface="Andalus" pitchFamily="18" charset="-78"/>
                <a:sym typeface="Wingdings" pitchFamily="2" charset="2"/>
              </a:rPr>
              <a:t> </a:t>
            </a:r>
            <a:r>
              <a:rPr lang="en-US" dirty="0" err="1" smtClean="0">
                <a:latin typeface="Andalus" pitchFamily="18" charset="-78"/>
                <a:cs typeface="Andalus" pitchFamily="18" charset="-78"/>
                <a:sym typeface="Wingdings" pitchFamily="2" charset="2"/>
              </a:rPr>
              <a:t>sel</a:t>
            </a:r>
            <a:r>
              <a:rPr lang="en-US" dirty="0" smtClean="0">
                <a:latin typeface="Andalus" pitchFamily="18" charset="-78"/>
                <a:cs typeface="Andalus" pitchFamily="18" charset="-78"/>
                <a:sym typeface="Wingdings" pitchFamily="2" charset="2"/>
              </a:rPr>
              <a:t> ganglion lain.</a:t>
            </a:r>
          </a:p>
          <a:p>
            <a:pPr lvl="0"/>
            <a:r>
              <a:rPr lang="id-ID" dirty="0" smtClean="0">
                <a:solidFill>
                  <a:prstClr val="black"/>
                </a:solidFill>
                <a:latin typeface="Andalus" pitchFamily="18" charset="-78"/>
                <a:cs typeface="Andalus" pitchFamily="18" charset="-78"/>
                <a:sym typeface="Wingdings" pitchFamily="2" charset="2"/>
              </a:rPr>
              <a:t>Sel bipolar dan sel ganglion adalah sel yang tembus pandang sehingga  cahaya melewati sel itu tanpa mengalami distorsi.</a:t>
            </a:r>
          </a:p>
        </p:txBody>
      </p:sp>
    </p:spTree>
    <p:extLst>
      <p:ext uri="{BB962C8B-B14F-4D97-AF65-F5344CB8AC3E}">
        <p14:creationId xmlns="" xmlns:p14="http://schemas.microsoft.com/office/powerpoint/2010/main" val="1602048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Foto</a:t>
            </a:r>
            <a:r>
              <a:rPr lang="en-US" dirty="0" smtClean="0"/>
              <a:t> </a:t>
            </a:r>
            <a:r>
              <a:rPr lang="en-US" dirty="0" err="1" smtClean="0"/>
              <a:t>reseptor</a:t>
            </a:r>
            <a:endParaRPr lang="en-US" dirty="0"/>
          </a:p>
        </p:txBody>
      </p:sp>
      <p:pic>
        <p:nvPicPr>
          <p:cNvPr id="4" name="Content Placeholder 3" descr="Hasil gambar untuk fotoreseptor"/>
          <p:cNvPicPr>
            <a:picLocks noGrp="1"/>
          </p:cNvPicPr>
          <p:nvPr>
            <p:ph idx="1"/>
          </p:nvPr>
        </p:nvPicPr>
        <p:blipFill>
          <a:blip r:embed="rId2"/>
          <a:srcRect/>
          <a:stretch>
            <a:fillRect/>
          </a:stretch>
        </p:blipFill>
        <p:spPr bwMode="auto">
          <a:xfrm>
            <a:off x="0" y="1285860"/>
            <a:ext cx="5857884" cy="4500594"/>
          </a:xfrm>
          <a:prstGeom prst="rect">
            <a:avLst/>
          </a:prstGeom>
          <a:noFill/>
          <a:ln w="9525">
            <a:noFill/>
            <a:miter lim="800000"/>
            <a:headEnd/>
            <a:tailEnd/>
          </a:ln>
        </p:spPr>
      </p:pic>
      <p:sp>
        <p:nvSpPr>
          <p:cNvPr id="6" name="TextBox 5"/>
          <p:cNvSpPr txBox="1"/>
          <p:nvPr/>
        </p:nvSpPr>
        <p:spPr>
          <a:xfrm>
            <a:off x="5929322" y="1643050"/>
            <a:ext cx="3214677" cy="4093428"/>
          </a:xfrm>
          <a:prstGeom prst="rect">
            <a:avLst/>
          </a:prstGeom>
          <a:noFill/>
        </p:spPr>
        <p:txBody>
          <a:bodyPr wrap="square" rtlCol="0">
            <a:spAutoFit/>
          </a:bodyPr>
          <a:lstStyle/>
          <a:p>
            <a:r>
              <a:rPr lang="en-US" sz="2000" dirty="0" err="1" smtClean="0"/>
              <a:t>Transduksi</a:t>
            </a:r>
            <a:r>
              <a:rPr lang="en-US" sz="2000" dirty="0" smtClean="0"/>
              <a:t> </a:t>
            </a:r>
            <a:r>
              <a:rPr lang="en-US" sz="2000" dirty="0" err="1" smtClean="0"/>
              <a:t>informasi</a:t>
            </a:r>
            <a:r>
              <a:rPr lang="en-US" sz="2000" dirty="0" smtClean="0"/>
              <a:t> visual  </a:t>
            </a:r>
            <a:r>
              <a:rPr lang="en-US" sz="2000" dirty="0" smtClean="0">
                <a:sym typeface="Wingdings" pitchFamily="2" charset="2"/>
              </a:rPr>
              <a:t> </a:t>
            </a:r>
            <a:r>
              <a:rPr lang="en-US" sz="2000" dirty="0" err="1" smtClean="0">
                <a:sym typeface="Wingdings" pitchFamily="2" charset="2"/>
              </a:rPr>
              <a:t>langkah</a:t>
            </a:r>
            <a:r>
              <a:rPr lang="en-US" sz="2000" dirty="0" smtClean="0">
                <a:sym typeface="Wingdings" pitchFamily="2" charset="2"/>
              </a:rPr>
              <a:t> </a:t>
            </a:r>
            <a:r>
              <a:rPr lang="en-US" sz="2000" dirty="0" err="1" smtClean="0">
                <a:sym typeface="Wingdings" pitchFamily="2" charset="2"/>
              </a:rPr>
              <a:t>awal</a:t>
            </a:r>
            <a:r>
              <a:rPr lang="en-US" sz="2000" dirty="0" smtClean="0">
                <a:sym typeface="Wingdings" pitchFamily="2" charset="2"/>
              </a:rPr>
              <a:t>  </a:t>
            </a:r>
            <a:r>
              <a:rPr lang="en-US" sz="2000" dirty="0" err="1" smtClean="0">
                <a:sym typeface="Wingdings" pitchFamily="2" charset="2"/>
              </a:rPr>
              <a:t>rangkaian</a:t>
            </a:r>
            <a:r>
              <a:rPr lang="en-US" sz="2000" dirty="0" smtClean="0">
                <a:sym typeface="Wingdings" pitchFamily="2" charset="2"/>
              </a:rPr>
              <a:t> </a:t>
            </a:r>
            <a:r>
              <a:rPr lang="en-US" sz="2000" dirty="0" err="1" smtClean="0">
                <a:sym typeface="Wingdings" pitchFamily="2" charset="2"/>
              </a:rPr>
              <a:t>peristiwa</a:t>
            </a:r>
            <a:r>
              <a:rPr lang="en-US" sz="2000" dirty="0" smtClean="0">
                <a:sym typeface="Wingdings" pitchFamily="2" charset="2"/>
              </a:rPr>
              <a:t> </a:t>
            </a:r>
            <a:r>
              <a:rPr lang="en-US" sz="2000" dirty="0" err="1" smtClean="0">
                <a:sym typeface="Wingdings" pitchFamily="2" charset="2"/>
              </a:rPr>
              <a:t>menuju</a:t>
            </a:r>
            <a:r>
              <a:rPr lang="en-US" sz="2000" dirty="0" smtClean="0">
                <a:sym typeface="Wingdings" pitchFamily="2" charset="2"/>
              </a:rPr>
              <a:t> </a:t>
            </a:r>
            <a:r>
              <a:rPr lang="en-US" sz="2000" dirty="0" err="1" smtClean="0">
                <a:sym typeface="Wingdings" pitchFamily="2" charset="2"/>
              </a:rPr>
              <a:t>persepsi</a:t>
            </a:r>
            <a:r>
              <a:rPr lang="en-US" sz="2000" dirty="0" smtClean="0">
                <a:sym typeface="Wingdings" pitchFamily="2" charset="2"/>
              </a:rPr>
              <a:t> visual </a:t>
            </a:r>
            <a:r>
              <a:rPr lang="en-US" sz="2000" dirty="0" err="1" smtClean="0">
                <a:sym typeface="Wingdings" pitchFamily="2" charset="2"/>
              </a:rPr>
              <a:t>melibatkan</a:t>
            </a:r>
            <a:r>
              <a:rPr lang="en-US" sz="2000" dirty="0" smtClean="0">
                <a:sym typeface="Wingdings" pitchFamily="2" charset="2"/>
              </a:rPr>
              <a:t> </a:t>
            </a:r>
            <a:r>
              <a:rPr lang="en-US" sz="2000" dirty="0" err="1" smtClean="0">
                <a:sym typeface="Wingdings" pitchFamily="2" charset="2"/>
              </a:rPr>
              <a:t>zat</a:t>
            </a:r>
            <a:r>
              <a:rPr lang="en-US" sz="2000" dirty="0" smtClean="0">
                <a:sym typeface="Wingdings" pitchFamily="2" charset="2"/>
              </a:rPr>
              <a:t> </a:t>
            </a:r>
            <a:r>
              <a:rPr lang="en-US" sz="2000" dirty="0" err="1" smtClean="0">
                <a:sym typeface="Wingdings" pitchFamily="2" charset="2"/>
              </a:rPr>
              <a:t>kimia</a:t>
            </a:r>
            <a:r>
              <a:rPr lang="en-US" sz="2000" dirty="0" smtClean="0">
                <a:sym typeface="Wingdings" pitchFamily="2" charset="2"/>
              </a:rPr>
              <a:t> yang </a:t>
            </a:r>
            <a:r>
              <a:rPr lang="en-US" sz="2000" dirty="0" err="1" smtClean="0">
                <a:sym typeface="Wingdings" pitchFamily="2" charset="2"/>
              </a:rPr>
              <a:t>disebut</a:t>
            </a:r>
            <a:r>
              <a:rPr lang="en-US" sz="2000" dirty="0" smtClean="0">
                <a:sym typeface="Wingdings" pitchFamily="2" charset="2"/>
              </a:rPr>
              <a:t> : FOTOPIGMEN, </a:t>
            </a:r>
            <a:r>
              <a:rPr lang="en-US" sz="2000" dirty="0" err="1" smtClean="0">
                <a:sym typeface="Wingdings" pitchFamily="2" charset="2"/>
              </a:rPr>
              <a:t>molekul</a:t>
            </a:r>
            <a:r>
              <a:rPr lang="en-US" sz="2000" dirty="0" smtClean="0">
                <a:sym typeface="Wingdings" pitchFamily="2" charset="2"/>
              </a:rPr>
              <a:t> </a:t>
            </a:r>
            <a:r>
              <a:rPr lang="en-US" sz="2000" dirty="0" err="1" smtClean="0">
                <a:sym typeface="Wingdings" pitchFamily="2" charset="2"/>
              </a:rPr>
              <a:t>khusus</a:t>
            </a:r>
            <a:r>
              <a:rPr lang="en-US" sz="2000" dirty="0" smtClean="0">
                <a:sym typeface="Wingdings" pitchFamily="2" charset="2"/>
              </a:rPr>
              <a:t> yang </a:t>
            </a:r>
            <a:r>
              <a:rPr lang="en-US" sz="2000" dirty="0" err="1" smtClean="0">
                <a:sym typeface="Wingdings" pitchFamily="2" charset="2"/>
              </a:rPr>
              <a:t>tertanam</a:t>
            </a:r>
            <a:r>
              <a:rPr lang="en-US" sz="2000" dirty="0" smtClean="0">
                <a:sym typeface="Wingdings" pitchFamily="2" charset="2"/>
              </a:rPr>
              <a:t> </a:t>
            </a:r>
            <a:r>
              <a:rPr lang="en-US" sz="2000" dirty="0" err="1" smtClean="0">
                <a:sym typeface="Wingdings" pitchFamily="2" charset="2"/>
              </a:rPr>
              <a:t>dalam</a:t>
            </a:r>
            <a:r>
              <a:rPr lang="en-US" sz="2000" dirty="0" smtClean="0">
                <a:sym typeface="Wingdings" pitchFamily="2" charset="2"/>
              </a:rPr>
              <a:t> </a:t>
            </a:r>
            <a:r>
              <a:rPr lang="en-US" sz="2000" dirty="0" err="1" smtClean="0">
                <a:sym typeface="Wingdings" pitchFamily="2" charset="2"/>
              </a:rPr>
              <a:t>membran</a:t>
            </a:r>
            <a:r>
              <a:rPr lang="en-US" sz="2000" dirty="0" smtClean="0">
                <a:sym typeface="Wingdings" pitchFamily="2" charset="2"/>
              </a:rPr>
              <a:t> </a:t>
            </a:r>
            <a:r>
              <a:rPr lang="en-US" sz="2000" dirty="0" err="1" smtClean="0">
                <a:sym typeface="Wingdings" pitchFamily="2" charset="2"/>
              </a:rPr>
              <a:t>lamela</a:t>
            </a:r>
            <a:r>
              <a:rPr lang="en-US" sz="2000" dirty="0" smtClean="0">
                <a:sym typeface="Wingdings" pitchFamily="2" charset="2"/>
              </a:rPr>
              <a:t>.</a:t>
            </a:r>
          </a:p>
          <a:p>
            <a:r>
              <a:rPr lang="en-US" sz="2000" dirty="0" err="1" smtClean="0">
                <a:sym typeface="Wingdings" pitchFamily="2" charset="2"/>
              </a:rPr>
              <a:t>Foto</a:t>
            </a:r>
            <a:r>
              <a:rPr lang="en-US" sz="2000" dirty="0" smtClean="0">
                <a:sym typeface="Wingdings" pitchFamily="2" charset="2"/>
              </a:rPr>
              <a:t> </a:t>
            </a:r>
            <a:r>
              <a:rPr lang="en-US" sz="2000" dirty="0" err="1" smtClean="0">
                <a:sym typeface="Wingdings" pitchFamily="2" charset="2"/>
              </a:rPr>
              <a:t>pigmen</a:t>
            </a:r>
            <a:r>
              <a:rPr lang="en-US" sz="2000" dirty="0" smtClean="0">
                <a:sym typeface="Wingdings" pitchFamily="2" charset="2"/>
              </a:rPr>
              <a:t> </a:t>
            </a:r>
            <a:r>
              <a:rPr lang="en-US" sz="2000" dirty="0" err="1" smtClean="0">
                <a:sym typeface="Wingdings" pitchFamily="2" charset="2"/>
              </a:rPr>
              <a:t>dalam</a:t>
            </a:r>
            <a:r>
              <a:rPr lang="en-US" sz="2000" dirty="0" smtClean="0">
                <a:sym typeface="Wingdings" pitchFamily="2" charset="2"/>
              </a:rPr>
              <a:t> </a:t>
            </a:r>
            <a:r>
              <a:rPr lang="en-US" sz="2000" dirty="0" err="1" smtClean="0">
                <a:sym typeface="Wingdings" pitchFamily="2" charset="2"/>
              </a:rPr>
              <a:t>sel</a:t>
            </a:r>
            <a:r>
              <a:rPr lang="en-US" sz="2000" dirty="0" smtClean="0">
                <a:sym typeface="Wingdings" pitchFamily="2" charset="2"/>
              </a:rPr>
              <a:t> </a:t>
            </a:r>
            <a:r>
              <a:rPr lang="en-US" sz="2000" dirty="0" err="1" smtClean="0">
                <a:sym typeface="Wingdings" pitchFamily="2" charset="2"/>
              </a:rPr>
              <a:t>batang</a:t>
            </a:r>
            <a:r>
              <a:rPr lang="en-US" sz="2000" dirty="0" smtClean="0">
                <a:sym typeface="Wingdings" pitchFamily="2" charset="2"/>
              </a:rPr>
              <a:t> </a:t>
            </a:r>
            <a:r>
              <a:rPr lang="en-US" sz="2000" dirty="0" err="1" smtClean="0">
                <a:sym typeface="Wingdings" pitchFamily="2" charset="2"/>
              </a:rPr>
              <a:t>manusia</a:t>
            </a:r>
            <a:r>
              <a:rPr lang="en-US" sz="2000" dirty="0" smtClean="0">
                <a:sym typeface="Wingdings" pitchFamily="2" charset="2"/>
              </a:rPr>
              <a:t> </a:t>
            </a:r>
            <a:r>
              <a:rPr lang="en-US" sz="2000" dirty="0" err="1" smtClean="0">
                <a:sym typeface="Wingdings" pitchFamily="2" charset="2"/>
              </a:rPr>
              <a:t>disebut</a:t>
            </a:r>
            <a:r>
              <a:rPr lang="en-US" sz="2000" dirty="0" smtClean="0">
                <a:sym typeface="Wingdings" pitchFamily="2" charset="2"/>
              </a:rPr>
              <a:t> </a:t>
            </a:r>
            <a:r>
              <a:rPr lang="en-US" sz="2000" dirty="0" err="1" smtClean="0">
                <a:sym typeface="Wingdings" pitchFamily="2" charset="2"/>
              </a:rPr>
              <a:t>Rodopsin</a:t>
            </a:r>
            <a:r>
              <a:rPr lang="en-US" sz="2000" dirty="0" smtClean="0">
                <a:sym typeface="Wingdings" pitchFamily="2" charset="2"/>
              </a:rPr>
              <a:t> (Rod = </a:t>
            </a:r>
            <a:r>
              <a:rPr lang="en-US" sz="2000" dirty="0" err="1" smtClean="0">
                <a:sym typeface="Wingdings" pitchFamily="2" charset="2"/>
              </a:rPr>
              <a:t>mawar</a:t>
            </a:r>
            <a:r>
              <a:rPr lang="en-US" sz="2000" dirty="0" smtClean="0">
                <a:sym typeface="Wingdings" pitchFamily="2" charset="2"/>
              </a:rPr>
              <a:t> &amp; </a:t>
            </a:r>
            <a:r>
              <a:rPr lang="en-US" sz="2000" dirty="0" err="1" smtClean="0">
                <a:sym typeface="Wingdings" pitchFamily="2" charset="2"/>
              </a:rPr>
              <a:t>opsin</a:t>
            </a:r>
            <a:r>
              <a:rPr lang="en-US" sz="2000" dirty="0" smtClean="0">
                <a:sym typeface="Wingdings" pitchFamily="2" charset="2"/>
              </a:rPr>
              <a:t>) + Retinal, yang </a:t>
            </a:r>
            <a:r>
              <a:rPr lang="en-US" sz="2000" dirty="0" err="1" smtClean="0">
                <a:sym typeface="Wingdings" pitchFamily="2" charset="2"/>
              </a:rPr>
              <a:t>disintesis</a:t>
            </a:r>
            <a:r>
              <a:rPr lang="en-US" sz="2000" dirty="0" smtClean="0">
                <a:sym typeface="Wingdings" pitchFamily="2" charset="2"/>
              </a:rPr>
              <a:t> </a:t>
            </a:r>
            <a:r>
              <a:rPr lang="en-US" sz="2000" dirty="0" err="1" smtClean="0">
                <a:sym typeface="Wingdings" pitchFamily="2" charset="2"/>
              </a:rPr>
              <a:t>dari</a:t>
            </a:r>
            <a:r>
              <a:rPr lang="en-US" sz="2000" dirty="0" smtClean="0">
                <a:sym typeface="Wingdings" pitchFamily="2" charset="2"/>
              </a:rPr>
              <a:t> vitamin A</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758138" cy="522271"/>
          </a:xfrm>
        </p:spPr>
        <p:txBody>
          <a:bodyPr>
            <a:normAutofit fontScale="90000"/>
          </a:bodyPr>
          <a:lstStyle/>
          <a:p>
            <a:r>
              <a:rPr lang="en-US" dirty="0" err="1" smtClean="0"/>
              <a:t>Faal</a:t>
            </a:r>
            <a:r>
              <a:rPr lang="en-US" dirty="0" smtClean="0"/>
              <a:t> </a:t>
            </a:r>
            <a:r>
              <a:rPr lang="en-US" dirty="0" err="1" smtClean="0"/>
              <a:t>penerimaan</a:t>
            </a:r>
            <a:r>
              <a:rPr lang="en-US" dirty="0" smtClean="0"/>
              <a:t> </a:t>
            </a:r>
            <a:r>
              <a:rPr lang="en-US" dirty="0" err="1" smtClean="0"/>
              <a:t>cahaya</a:t>
            </a:r>
            <a:endParaRPr lang="en-US" dirty="0"/>
          </a:p>
        </p:txBody>
      </p:sp>
      <p:pic>
        <p:nvPicPr>
          <p:cNvPr id="5" name="Picture 4" descr="Gambar terkait"/>
          <p:cNvPicPr/>
          <p:nvPr/>
        </p:nvPicPr>
        <p:blipFill>
          <a:blip r:embed="rId2"/>
          <a:srcRect/>
          <a:stretch>
            <a:fillRect/>
          </a:stretch>
        </p:blipFill>
        <p:spPr bwMode="auto">
          <a:xfrm>
            <a:off x="0" y="1143000"/>
            <a:ext cx="4686300" cy="1704988"/>
          </a:xfrm>
          <a:prstGeom prst="rect">
            <a:avLst/>
          </a:prstGeom>
          <a:noFill/>
          <a:ln w="9525">
            <a:noFill/>
            <a:miter lim="800000"/>
            <a:headEnd/>
            <a:tailEnd/>
          </a:ln>
        </p:spPr>
      </p:pic>
      <p:sp>
        <p:nvSpPr>
          <p:cNvPr id="7" name="Content Placeholder 6"/>
          <p:cNvSpPr>
            <a:spLocks noGrp="1"/>
          </p:cNvSpPr>
          <p:nvPr>
            <p:ph idx="1"/>
          </p:nvPr>
        </p:nvSpPr>
        <p:spPr>
          <a:xfrm>
            <a:off x="214282" y="1500174"/>
            <a:ext cx="4714908" cy="4784738"/>
          </a:xfrm>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10" name="Down Arrow 9"/>
          <p:cNvSpPr/>
          <p:nvPr/>
        </p:nvSpPr>
        <p:spPr>
          <a:xfrm>
            <a:off x="685800" y="2971800"/>
            <a:ext cx="71438" cy="571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0" y="3581400"/>
            <a:ext cx="2292679" cy="369332"/>
          </a:xfrm>
          <a:prstGeom prst="rect">
            <a:avLst/>
          </a:prstGeom>
          <a:noFill/>
        </p:spPr>
        <p:txBody>
          <a:bodyPr wrap="none" rtlCol="0">
            <a:spAutoFit/>
          </a:bodyPr>
          <a:lstStyle/>
          <a:p>
            <a:r>
              <a:rPr lang="en-US" dirty="0" err="1" smtClean="0"/>
              <a:t>Depolarisasi</a:t>
            </a:r>
            <a:r>
              <a:rPr lang="en-US" dirty="0" smtClean="0"/>
              <a:t> </a:t>
            </a:r>
            <a:r>
              <a:rPr lang="en-US" dirty="0" err="1" smtClean="0"/>
              <a:t>membran</a:t>
            </a:r>
            <a:endParaRPr lang="en-US" dirty="0"/>
          </a:p>
        </p:txBody>
      </p:sp>
      <p:sp>
        <p:nvSpPr>
          <p:cNvPr id="12" name="Down Arrow 11"/>
          <p:cNvSpPr/>
          <p:nvPr/>
        </p:nvSpPr>
        <p:spPr>
          <a:xfrm>
            <a:off x="2971800" y="2895600"/>
            <a:ext cx="762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362200" y="3657600"/>
            <a:ext cx="2549159" cy="369332"/>
          </a:xfrm>
          <a:prstGeom prst="rect">
            <a:avLst/>
          </a:prstGeom>
          <a:noFill/>
        </p:spPr>
        <p:txBody>
          <a:bodyPr wrap="none" rtlCol="0">
            <a:spAutoFit/>
          </a:bodyPr>
          <a:lstStyle/>
          <a:p>
            <a:r>
              <a:rPr lang="en-US" dirty="0" err="1" smtClean="0"/>
              <a:t>Hiperpolarisasi</a:t>
            </a:r>
            <a:r>
              <a:rPr lang="en-US" dirty="0" smtClean="0"/>
              <a:t> </a:t>
            </a:r>
            <a:r>
              <a:rPr lang="en-US" dirty="0" err="1" smtClean="0"/>
              <a:t>membran</a:t>
            </a:r>
            <a:endParaRPr lang="en-US" dirty="0"/>
          </a:p>
        </p:txBody>
      </p:sp>
      <p:sp>
        <p:nvSpPr>
          <p:cNvPr id="15" name="TextBox 14"/>
          <p:cNvSpPr txBox="1"/>
          <p:nvPr/>
        </p:nvSpPr>
        <p:spPr>
          <a:xfrm>
            <a:off x="5181600" y="990600"/>
            <a:ext cx="3571900" cy="6063198"/>
          </a:xfrm>
          <a:prstGeom prst="rect">
            <a:avLst/>
          </a:prstGeom>
          <a:noFill/>
        </p:spPr>
        <p:txBody>
          <a:bodyPr wrap="square" rtlCol="0">
            <a:spAutoFit/>
          </a:bodyPr>
          <a:lstStyle/>
          <a:p>
            <a:r>
              <a:rPr lang="en-US" sz="2400" b="1" dirty="0" err="1" smtClean="0"/>
              <a:t>Saat</a:t>
            </a:r>
            <a:r>
              <a:rPr lang="en-US" sz="2400" b="1" dirty="0" smtClean="0"/>
              <a:t> </a:t>
            </a:r>
            <a:r>
              <a:rPr lang="en-US" sz="2400" b="1" dirty="0" err="1" smtClean="0"/>
              <a:t>situasi</a:t>
            </a:r>
            <a:r>
              <a:rPr lang="en-US" sz="2400" b="1" dirty="0" smtClean="0"/>
              <a:t> </a:t>
            </a:r>
            <a:r>
              <a:rPr lang="en-US" sz="2400" b="1" dirty="0" err="1" smtClean="0"/>
              <a:t>gelap</a:t>
            </a:r>
            <a:r>
              <a:rPr lang="en-US" sz="2400" b="1" dirty="0" smtClean="0"/>
              <a:t> </a:t>
            </a:r>
            <a:r>
              <a:rPr lang="en-US" sz="2400" dirty="0" err="1" smtClean="0"/>
              <a:t>fotoreseptor</a:t>
            </a:r>
            <a:r>
              <a:rPr lang="en-US" sz="2400" dirty="0" smtClean="0"/>
              <a:t> </a:t>
            </a:r>
            <a:r>
              <a:rPr lang="en-US" sz="2400" dirty="0" err="1" smtClean="0"/>
              <a:t>terus</a:t>
            </a:r>
            <a:r>
              <a:rPr lang="en-US" sz="2400" dirty="0" smtClean="0"/>
              <a:t> </a:t>
            </a:r>
            <a:r>
              <a:rPr lang="en-US" sz="2400" dirty="0" err="1" smtClean="0"/>
              <a:t>menerus</a:t>
            </a:r>
            <a:r>
              <a:rPr lang="en-US" sz="2400" dirty="0" smtClean="0"/>
              <a:t> </a:t>
            </a:r>
            <a:r>
              <a:rPr lang="en-US" sz="2400" dirty="0" err="1" smtClean="0"/>
              <a:t>mengeluarkan</a:t>
            </a:r>
            <a:r>
              <a:rPr lang="en-US" sz="2400" dirty="0" smtClean="0"/>
              <a:t> </a:t>
            </a:r>
            <a:r>
              <a:rPr lang="en-US" sz="2400" dirty="0" err="1" smtClean="0"/>
              <a:t>neurotransmiter</a:t>
            </a:r>
            <a:r>
              <a:rPr lang="en-US" sz="2400" dirty="0" smtClean="0"/>
              <a:t>.</a:t>
            </a:r>
          </a:p>
          <a:p>
            <a:r>
              <a:rPr lang="en-US" sz="2400" b="1" dirty="0" err="1" smtClean="0"/>
              <a:t>Saat</a:t>
            </a:r>
            <a:r>
              <a:rPr lang="en-US" sz="2400" b="1" dirty="0" smtClean="0"/>
              <a:t> </a:t>
            </a:r>
            <a:r>
              <a:rPr lang="en-US" sz="2400" b="1" dirty="0" err="1" smtClean="0"/>
              <a:t>terkena</a:t>
            </a:r>
            <a:r>
              <a:rPr lang="en-US" sz="2400" b="1" dirty="0" smtClean="0"/>
              <a:t> </a:t>
            </a:r>
            <a:r>
              <a:rPr lang="en-US" sz="2400" b="1" dirty="0" err="1" smtClean="0"/>
              <a:t>cahaya</a:t>
            </a:r>
            <a:r>
              <a:rPr lang="en-US" sz="2400" b="1" dirty="0" smtClean="0"/>
              <a:t>  </a:t>
            </a:r>
            <a:r>
              <a:rPr lang="en-US" sz="2400" dirty="0" err="1" smtClean="0"/>
              <a:t>rodopsin</a:t>
            </a:r>
            <a:r>
              <a:rPr lang="en-US" sz="2400" dirty="0" smtClean="0"/>
              <a:t> </a:t>
            </a:r>
            <a:r>
              <a:rPr lang="en-US" sz="2400" dirty="0" err="1" smtClean="0"/>
              <a:t>akan</a:t>
            </a:r>
            <a:r>
              <a:rPr lang="en-US" sz="2400" dirty="0" smtClean="0"/>
              <a:t>  </a:t>
            </a:r>
            <a:r>
              <a:rPr lang="en-US" sz="2400" dirty="0" err="1" smtClean="0"/>
              <a:t>terurai</a:t>
            </a:r>
            <a:r>
              <a:rPr lang="en-US" sz="2400" dirty="0" smtClean="0"/>
              <a:t> </a:t>
            </a:r>
            <a:r>
              <a:rPr lang="en-US" sz="2400" dirty="0" err="1" smtClean="0"/>
              <a:t>menjadi</a:t>
            </a:r>
            <a:r>
              <a:rPr lang="en-US" sz="2400" dirty="0" smtClean="0"/>
              <a:t> retinal + rod </a:t>
            </a:r>
            <a:r>
              <a:rPr lang="en-US" sz="2400" dirty="0" err="1" smtClean="0"/>
              <a:t>opsin</a:t>
            </a:r>
            <a:r>
              <a:rPr lang="en-US" sz="2400" dirty="0" smtClean="0"/>
              <a:t>, </a:t>
            </a:r>
            <a:r>
              <a:rPr lang="en-US" sz="2400" dirty="0" err="1" smtClean="0"/>
              <a:t>penguraian</a:t>
            </a:r>
            <a:r>
              <a:rPr lang="en-US" sz="2400" dirty="0" smtClean="0"/>
              <a:t> </a:t>
            </a:r>
            <a:r>
              <a:rPr lang="en-US" sz="2400" dirty="0" err="1" smtClean="0"/>
              <a:t>ini</a:t>
            </a:r>
            <a:r>
              <a:rPr lang="en-US" sz="2400" dirty="0" smtClean="0"/>
              <a:t> </a:t>
            </a:r>
            <a:r>
              <a:rPr lang="en-US" sz="2400" dirty="0" err="1" smtClean="0"/>
              <a:t>menimbulkan</a:t>
            </a:r>
            <a:r>
              <a:rPr lang="en-US" sz="2400" dirty="0" smtClean="0"/>
              <a:t> </a:t>
            </a:r>
            <a:r>
              <a:rPr lang="en-US" sz="2400" dirty="0" err="1" smtClean="0"/>
              <a:t>hiperpolarisasi</a:t>
            </a:r>
            <a:r>
              <a:rPr lang="en-US" sz="2400" dirty="0" smtClean="0"/>
              <a:t> </a:t>
            </a:r>
            <a:r>
              <a:rPr lang="en-US" sz="2400" dirty="0" err="1" smtClean="0"/>
              <a:t>membran</a:t>
            </a:r>
            <a:r>
              <a:rPr lang="en-US" sz="2400" dirty="0" smtClean="0"/>
              <a:t> </a:t>
            </a:r>
            <a:r>
              <a:rPr lang="en-US" sz="2400" dirty="0" err="1" smtClean="0"/>
              <a:t>fotoreseptor</a:t>
            </a:r>
            <a:r>
              <a:rPr lang="en-US" sz="2400" dirty="0" smtClean="0"/>
              <a:t> </a:t>
            </a:r>
            <a:r>
              <a:rPr lang="en-US" sz="2400" dirty="0" err="1" smtClean="0"/>
              <a:t>dan</a:t>
            </a:r>
            <a:r>
              <a:rPr lang="en-US" sz="2400" dirty="0" smtClean="0"/>
              <a:t> </a:t>
            </a:r>
            <a:r>
              <a:rPr lang="en-US" sz="2400" dirty="0" err="1" smtClean="0"/>
              <a:t>mendepolarisasi</a:t>
            </a:r>
            <a:r>
              <a:rPr lang="en-US" sz="2400" dirty="0" smtClean="0"/>
              <a:t> </a:t>
            </a:r>
            <a:r>
              <a:rPr lang="en-US" sz="2400" dirty="0" err="1" smtClean="0"/>
              <a:t>sel</a:t>
            </a:r>
            <a:r>
              <a:rPr lang="en-US" sz="2400" dirty="0" smtClean="0"/>
              <a:t> bipolar </a:t>
            </a:r>
            <a:r>
              <a:rPr lang="en-US" sz="2400" dirty="0" err="1" smtClean="0"/>
              <a:t>dan</a:t>
            </a:r>
            <a:r>
              <a:rPr lang="en-US" sz="2400" dirty="0" smtClean="0"/>
              <a:t> </a:t>
            </a:r>
            <a:r>
              <a:rPr lang="en-US" sz="2400" dirty="0" err="1" smtClean="0"/>
              <a:t>sel</a:t>
            </a:r>
            <a:r>
              <a:rPr lang="en-US" sz="2400" dirty="0" smtClean="0"/>
              <a:t> ganglion </a:t>
            </a:r>
            <a:r>
              <a:rPr lang="en-US" sz="2400" dirty="0" err="1" smtClean="0"/>
              <a:t>dan</a:t>
            </a:r>
            <a:r>
              <a:rPr lang="en-US" sz="2400" dirty="0" smtClean="0"/>
              <a:t> </a:t>
            </a:r>
            <a:r>
              <a:rPr lang="en-US" sz="2400" dirty="0" err="1" smtClean="0"/>
              <a:t>meningkatkan</a:t>
            </a:r>
            <a:r>
              <a:rPr lang="en-US" sz="2400" dirty="0" smtClean="0"/>
              <a:t> </a:t>
            </a:r>
            <a:r>
              <a:rPr lang="en-US" sz="2400" dirty="0" err="1" smtClean="0"/>
              <a:t>laju</a:t>
            </a:r>
            <a:r>
              <a:rPr lang="en-US" sz="2400" dirty="0" smtClean="0"/>
              <a:t> </a:t>
            </a:r>
            <a:r>
              <a:rPr lang="en-US" sz="2400" dirty="0" err="1" smtClean="0"/>
              <a:t>penembakan</a:t>
            </a:r>
            <a:r>
              <a:rPr lang="en-US" sz="2400" dirty="0" smtClean="0"/>
              <a:t> </a:t>
            </a:r>
            <a:r>
              <a:rPr lang="en-US" sz="2400" dirty="0" err="1" smtClean="0"/>
              <a:t>akson</a:t>
            </a:r>
            <a:endParaRPr lang="en-US" sz="2400" dirty="0" smtClean="0"/>
          </a:p>
          <a:p>
            <a:endParaRPr lang="en-US" sz="2800" dirty="0"/>
          </a:p>
        </p:txBody>
      </p:sp>
      <p:pic>
        <p:nvPicPr>
          <p:cNvPr id="14" name="Content Placeholder 3" descr="Gambar terkait"/>
          <p:cNvPicPr>
            <a:picLocks/>
          </p:cNvPicPr>
          <p:nvPr/>
        </p:nvPicPr>
        <p:blipFill>
          <a:blip r:embed="rId3"/>
          <a:srcRect/>
          <a:stretch>
            <a:fillRect/>
          </a:stretch>
        </p:blipFill>
        <p:spPr bwMode="auto">
          <a:xfrm>
            <a:off x="0" y="4038600"/>
            <a:ext cx="4419600" cy="2228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5794"/>
            <a:ext cx="8229600" cy="631844"/>
          </a:xfrm>
        </p:spPr>
        <p:txBody>
          <a:bodyPr>
            <a:normAutofit fontScale="90000"/>
          </a:bodyPr>
          <a:lstStyle/>
          <a:p>
            <a:r>
              <a:rPr lang="en-US" sz="3600" dirty="0" err="1" smtClean="0"/>
              <a:t>Fotoreseptor</a:t>
            </a:r>
            <a:r>
              <a:rPr lang="en-US" sz="3600" dirty="0" smtClean="0"/>
              <a:t> </a:t>
            </a:r>
            <a:r>
              <a:rPr lang="en-US" sz="3600" dirty="0" err="1" smtClean="0"/>
              <a:t>pengkodean</a:t>
            </a:r>
            <a:r>
              <a:rPr lang="en-US" sz="3600" dirty="0" smtClean="0"/>
              <a:t> </a:t>
            </a:r>
            <a:r>
              <a:rPr lang="en-US" sz="3600" dirty="0" err="1" smtClean="0"/>
              <a:t>trikromatik</a:t>
            </a:r>
            <a:endParaRPr lang="en-US" sz="3600" dirty="0"/>
          </a:p>
        </p:txBody>
      </p:sp>
      <p:sp>
        <p:nvSpPr>
          <p:cNvPr id="3" name="Content Placeholder 2"/>
          <p:cNvSpPr>
            <a:spLocks noGrp="1"/>
          </p:cNvSpPr>
          <p:nvPr>
            <p:ph idx="1"/>
          </p:nvPr>
        </p:nvSpPr>
        <p:spPr/>
        <p:txBody>
          <a:bodyPr/>
          <a:lstStyle/>
          <a:p>
            <a:r>
              <a:rPr lang="en-US" dirty="0" err="1" smtClean="0"/>
              <a:t>Teori</a:t>
            </a:r>
            <a:r>
              <a:rPr lang="en-US" dirty="0" smtClean="0"/>
              <a:t> Young </a:t>
            </a:r>
            <a:r>
              <a:rPr lang="en-US" dirty="0" err="1" smtClean="0"/>
              <a:t>hemholtz</a:t>
            </a:r>
            <a:r>
              <a:rPr lang="en-US" dirty="0" smtClean="0"/>
              <a:t> </a:t>
            </a:r>
            <a:r>
              <a:rPr lang="en-US" dirty="0" err="1" smtClean="0"/>
              <a:t>pada</a:t>
            </a:r>
            <a:r>
              <a:rPr lang="en-US" dirty="0" smtClean="0"/>
              <a:t> </a:t>
            </a:r>
            <a:r>
              <a:rPr lang="en-US" dirty="0" err="1" smtClean="0"/>
              <a:t>sel</a:t>
            </a:r>
            <a:r>
              <a:rPr lang="en-US" dirty="0" smtClean="0"/>
              <a:t> </a:t>
            </a:r>
            <a:r>
              <a:rPr lang="en-US" dirty="0" err="1" smtClean="0"/>
              <a:t>kerucut</a:t>
            </a:r>
            <a:r>
              <a:rPr lang="en-US" dirty="0" smtClean="0"/>
              <a:t> </a:t>
            </a:r>
            <a:r>
              <a:rPr lang="en-US" dirty="0" err="1" smtClean="0"/>
              <a:t>ada</a:t>
            </a:r>
            <a:r>
              <a:rPr lang="en-US" dirty="0" smtClean="0"/>
              <a:t> 3 </a:t>
            </a:r>
            <a:r>
              <a:rPr lang="en-US" dirty="0" err="1" smtClean="0"/>
              <a:t>jenis</a:t>
            </a:r>
            <a:r>
              <a:rPr lang="en-US" dirty="0" smtClean="0"/>
              <a:t> </a:t>
            </a:r>
            <a:r>
              <a:rPr lang="en-US" dirty="0" err="1" smtClean="0"/>
              <a:t>reseptor</a:t>
            </a:r>
            <a:r>
              <a:rPr lang="en-US" dirty="0" smtClean="0"/>
              <a:t> </a:t>
            </a:r>
            <a:r>
              <a:rPr lang="en-US" dirty="0" err="1" smtClean="0"/>
              <a:t>warna</a:t>
            </a:r>
            <a:r>
              <a:rPr lang="en-US" dirty="0" smtClean="0"/>
              <a:t>, </a:t>
            </a:r>
            <a:r>
              <a:rPr lang="en-US" dirty="0" err="1" smtClean="0"/>
              <a:t>yaitu</a:t>
            </a:r>
            <a:r>
              <a:rPr lang="en-US" dirty="0" smtClean="0"/>
              <a:t> </a:t>
            </a:r>
            <a:r>
              <a:rPr lang="en-US" dirty="0" err="1" smtClean="0"/>
              <a:t>biru</a:t>
            </a:r>
            <a:r>
              <a:rPr lang="en-US" dirty="0" smtClean="0"/>
              <a:t>, </a:t>
            </a:r>
            <a:r>
              <a:rPr lang="en-US" dirty="0" err="1" smtClean="0"/>
              <a:t>hijau</a:t>
            </a:r>
            <a:r>
              <a:rPr lang="en-US" dirty="0" smtClean="0"/>
              <a:t> </a:t>
            </a:r>
            <a:r>
              <a:rPr lang="en-US" dirty="0" err="1" smtClean="0"/>
              <a:t>dan</a:t>
            </a:r>
            <a:r>
              <a:rPr lang="en-US" dirty="0" smtClean="0"/>
              <a:t> </a:t>
            </a:r>
            <a:r>
              <a:rPr lang="en-US" dirty="0" err="1" smtClean="0"/>
              <a:t>merah</a:t>
            </a:r>
            <a:endParaRPr lang="en-US" dirty="0" smtClean="0"/>
          </a:p>
          <a:p>
            <a:endParaRPr lang="en-US" dirty="0"/>
          </a:p>
        </p:txBody>
      </p:sp>
      <p:pic>
        <p:nvPicPr>
          <p:cNvPr id="4" name="Picture 3" descr="Gambar terkait"/>
          <p:cNvPicPr/>
          <p:nvPr/>
        </p:nvPicPr>
        <p:blipFill>
          <a:blip r:embed="rId2" cstate="print"/>
          <a:srcRect/>
          <a:stretch>
            <a:fillRect/>
          </a:stretch>
        </p:blipFill>
        <p:spPr bwMode="auto">
          <a:xfrm>
            <a:off x="1500166" y="2571744"/>
            <a:ext cx="5731510" cy="37439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228600"/>
            <a:ext cx="5128710" cy="609600"/>
          </a:xfrm>
        </p:spPr>
        <p:txBody>
          <a:bodyPr>
            <a:normAutofit fontScale="90000"/>
          </a:bodyPr>
          <a:lstStyle/>
          <a:p>
            <a:r>
              <a:rPr lang="en-US" sz="3600" dirty="0" err="1" smtClean="0"/>
              <a:t>Defisiensi</a:t>
            </a:r>
            <a:r>
              <a:rPr lang="en-US" sz="3600" dirty="0" smtClean="0"/>
              <a:t> </a:t>
            </a:r>
            <a:r>
              <a:rPr lang="en-US" sz="3600" dirty="0" err="1" smtClean="0"/>
              <a:t>pelihatan</a:t>
            </a:r>
            <a:r>
              <a:rPr lang="en-US" sz="3600" dirty="0" smtClean="0"/>
              <a:t> </a:t>
            </a:r>
            <a:r>
              <a:rPr lang="en-US" sz="3600" dirty="0" err="1" smtClean="0"/>
              <a:t>berwarna</a:t>
            </a:r>
            <a:endParaRPr lang="id-ID" sz="3600" dirty="0"/>
          </a:p>
        </p:txBody>
      </p:sp>
      <p:sp>
        <p:nvSpPr>
          <p:cNvPr id="3" name="Content Placeholder 2"/>
          <p:cNvSpPr>
            <a:spLocks noGrp="1"/>
          </p:cNvSpPr>
          <p:nvPr>
            <p:ph idx="1"/>
          </p:nvPr>
        </p:nvSpPr>
        <p:spPr>
          <a:xfrm>
            <a:off x="304800" y="914400"/>
            <a:ext cx="8229600" cy="5334000"/>
          </a:xfrm>
        </p:spPr>
        <p:txBody>
          <a:bodyPr>
            <a:noAutofit/>
          </a:bodyPr>
          <a:lstStyle/>
          <a:p>
            <a:pPr>
              <a:buNone/>
            </a:pPr>
            <a:r>
              <a:rPr lang="en-US" sz="1800" dirty="0" smtClean="0">
                <a:latin typeface="Times New Roman" pitchFamily="18" charset="0"/>
                <a:cs typeface="Times New Roman" pitchFamily="18" charset="0"/>
                <a:sym typeface="Wingdings" pitchFamily="2" charset="2"/>
              </a:rPr>
              <a:t> </a:t>
            </a:r>
            <a:r>
              <a:rPr lang="en-US" sz="1800" dirty="0" smtClean="0">
                <a:latin typeface="Times New Roman" pitchFamily="18" charset="0"/>
                <a:cs typeface="Times New Roman" pitchFamily="18" charset="0"/>
              </a:rPr>
              <a:t>G</a:t>
            </a:r>
            <a:r>
              <a:rPr lang="id-ID" sz="1800" dirty="0" smtClean="0">
                <a:latin typeface="Times New Roman" pitchFamily="18" charset="0"/>
                <a:cs typeface="Times New Roman" pitchFamily="18" charset="0"/>
              </a:rPr>
              <a:t>angguan proses persepsi perbedaan warna.</a:t>
            </a:r>
            <a:r>
              <a:rPr lang="id-ID" sz="1800" dirty="0" smtClean="0">
                <a:latin typeface="Andalus" pitchFamily="18" charset="-78"/>
                <a:cs typeface="Andalus" pitchFamily="18" charset="-78"/>
              </a:rPr>
              <a:t> </a:t>
            </a:r>
            <a:r>
              <a:rPr lang="id-ID" sz="1800" dirty="0" smtClean="0">
                <a:latin typeface="Times New Roman" pitchFamily="18" charset="0"/>
                <a:cs typeface="Times New Roman" pitchFamily="18" charset="0"/>
              </a:rPr>
              <a:t>Ada 3 </a:t>
            </a:r>
            <a:r>
              <a:rPr lang="id-ID" sz="1800" dirty="0">
                <a:latin typeface="Times New Roman" pitchFamily="18" charset="0"/>
                <a:cs typeface="Times New Roman" pitchFamily="18" charset="0"/>
              </a:rPr>
              <a:t>jenis yaitu </a:t>
            </a:r>
            <a:r>
              <a:rPr lang="id-ID" sz="1800" dirty="0" smtClean="0">
                <a:latin typeface="Times New Roman" pitchFamily="18" charset="0"/>
                <a:cs typeface="Times New Roman" pitchFamily="18" charset="0"/>
              </a:rPr>
              <a:t>:</a:t>
            </a:r>
          </a:p>
          <a:p>
            <a:pPr marL="68580" indent="0">
              <a:buNone/>
            </a:pPr>
            <a:r>
              <a:rPr lang="id-ID" sz="1800" dirty="0" smtClean="0">
                <a:latin typeface="Times New Roman" pitchFamily="18" charset="0"/>
                <a:cs typeface="Times New Roman" pitchFamily="18" charset="0"/>
              </a:rPr>
              <a:t>1. </a:t>
            </a:r>
            <a:r>
              <a:rPr lang="id-ID" sz="1800" dirty="0" smtClean="0">
                <a:solidFill>
                  <a:srgbClr val="0070C0"/>
                </a:solidFill>
                <a:latin typeface="Times New Roman" pitchFamily="18" charset="0"/>
                <a:cs typeface="Times New Roman" pitchFamily="18" charset="0"/>
              </a:rPr>
              <a:t> </a:t>
            </a:r>
            <a:r>
              <a:rPr lang="id-ID" sz="1800" dirty="0">
                <a:solidFill>
                  <a:srgbClr val="0070C0"/>
                </a:solidFill>
                <a:latin typeface="Times New Roman" pitchFamily="18" charset="0"/>
                <a:cs typeface="Times New Roman" pitchFamily="18" charset="0"/>
              </a:rPr>
              <a:t>T</a:t>
            </a:r>
            <a:r>
              <a:rPr lang="id-ID" sz="1800" dirty="0" smtClean="0">
                <a:solidFill>
                  <a:srgbClr val="0070C0"/>
                </a:solidFill>
                <a:latin typeface="Times New Roman" pitchFamily="18" charset="0"/>
                <a:cs typeface="Times New Roman" pitchFamily="18" charset="0"/>
              </a:rPr>
              <a:t>rikomasi</a:t>
            </a:r>
            <a:r>
              <a:rPr lang="id-ID" sz="1800" dirty="0" smtClean="0">
                <a:latin typeface="Times New Roman" pitchFamily="18" charset="0"/>
                <a:cs typeface="Times New Roman" pitchFamily="18" charset="0"/>
              </a:rPr>
              <a:t> </a:t>
            </a:r>
            <a:r>
              <a:rPr lang="id-ID" sz="1800" dirty="0">
                <a:latin typeface="Times New Roman" pitchFamily="18" charset="0"/>
                <a:cs typeface="Times New Roman" pitchFamily="18" charset="0"/>
              </a:rPr>
              <a:t>adalah perubahan sensitifitas warna dari satu jenis atau lebih sel kerucut</a:t>
            </a:r>
            <a:r>
              <a:rPr lang="id-ID" sz="1800" dirty="0" smtClean="0">
                <a:latin typeface="Times New Roman" pitchFamily="18" charset="0"/>
                <a:cs typeface="Times New Roman" pitchFamily="18" charset="0"/>
              </a:rPr>
              <a:t>.</a:t>
            </a:r>
          </a:p>
          <a:p>
            <a:pPr>
              <a:buNone/>
            </a:pPr>
            <a:r>
              <a:rPr lang="id-ID" sz="1800" dirty="0" smtClean="0">
                <a:latin typeface="Times New Roman" pitchFamily="18" charset="0"/>
                <a:cs typeface="Times New Roman" pitchFamily="18" charset="0"/>
              </a:rPr>
              <a:t> </a:t>
            </a:r>
            <a:r>
              <a:rPr lang="id-ID" sz="1800" dirty="0">
                <a:latin typeface="Times New Roman" pitchFamily="18" charset="0"/>
                <a:cs typeface="Times New Roman" pitchFamily="18" charset="0"/>
              </a:rPr>
              <a:t>Ada tiga macam trikomasi yaitu: </a:t>
            </a:r>
            <a:endParaRPr lang="id-ID" sz="1800" dirty="0" smtClean="0">
              <a:latin typeface="Times New Roman" pitchFamily="18" charset="0"/>
              <a:cs typeface="Times New Roman" pitchFamily="18" charset="0"/>
            </a:endParaRPr>
          </a:p>
          <a:p>
            <a:r>
              <a:rPr lang="id-ID" sz="1800" dirty="0" smtClean="0">
                <a:latin typeface="Times New Roman" pitchFamily="18" charset="0"/>
                <a:cs typeface="Times New Roman" pitchFamily="18" charset="0"/>
              </a:rPr>
              <a:t>1. </a:t>
            </a:r>
            <a:r>
              <a:rPr lang="id-ID" sz="1800" dirty="0">
                <a:latin typeface="Times New Roman" pitchFamily="18" charset="0"/>
                <a:cs typeface="Times New Roman" pitchFamily="18" charset="0"/>
              </a:rPr>
              <a:t>Protanomali yang merupakan kelemahan warna merah, </a:t>
            </a:r>
            <a:endParaRPr lang="id-ID" sz="1800" dirty="0" smtClean="0">
              <a:latin typeface="Times New Roman" pitchFamily="18" charset="0"/>
              <a:cs typeface="Times New Roman" pitchFamily="18" charset="0"/>
            </a:endParaRPr>
          </a:p>
          <a:p>
            <a:r>
              <a:rPr lang="id-ID" sz="1800" dirty="0" smtClean="0">
                <a:latin typeface="Times New Roman" pitchFamily="18" charset="0"/>
                <a:cs typeface="Times New Roman" pitchFamily="18" charset="0"/>
              </a:rPr>
              <a:t>2. Deuteromali </a:t>
            </a:r>
            <a:r>
              <a:rPr lang="id-ID" sz="1800" dirty="0">
                <a:latin typeface="Times New Roman" pitchFamily="18" charset="0"/>
                <a:cs typeface="Times New Roman" pitchFamily="18" charset="0"/>
              </a:rPr>
              <a:t>yaitu kelemahan warna hijau, </a:t>
            </a:r>
            <a:endParaRPr lang="id-ID" sz="1800" dirty="0" smtClean="0">
              <a:latin typeface="Times New Roman" pitchFamily="18" charset="0"/>
              <a:cs typeface="Times New Roman" pitchFamily="18" charset="0"/>
            </a:endParaRPr>
          </a:p>
          <a:p>
            <a:r>
              <a:rPr lang="id-ID" sz="1800" dirty="0" smtClean="0">
                <a:latin typeface="Times New Roman" pitchFamily="18" charset="0"/>
                <a:cs typeface="Times New Roman" pitchFamily="18" charset="0"/>
              </a:rPr>
              <a:t>3. </a:t>
            </a:r>
            <a:r>
              <a:rPr lang="id-ID" sz="1800" dirty="0">
                <a:latin typeface="Times New Roman" pitchFamily="18" charset="0"/>
                <a:cs typeface="Times New Roman" pitchFamily="18" charset="0"/>
              </a:rPr>
              <a:t>Tritanomali (low blue) yaitu kelemahan warna biru. </a:t>
            </a:r>
            <a:endParaRPr lang="id-ID" sz="1800" dirty="0" smtClean="0">
              <a:latin typeface="Times New Roman" pitchFamily="18" charset="0"/>
              <a:cs typeface="Times New Roman" pitchFamily="18" charset="0"/>
            </a:endParaRPr>
          </a:p>
          <a:p>
            <a:pPr marL="68580" indent="0">
              <a:buNone/>
            </a:pPr>
            <a:r>
              <a:rPr lang="id-ID" sz="1800" dirty="0" smtClean="0">
                <a:latin typeface="Times New Roman" pitchFamily="18" charset="0"/>
                <a:cs typeface="Times New Roman" pitchFamily="18" charset="0"/>
              </a:rPr>
              <a:t>2. </a:t>
            </a:r>
            <a:r>
              <a:rPr lang="id-ID" sz="1800" dirty="0" smtClean="0">
                <a:solidFill>
                  <a:srgbClr val="0070C0"/>
                </a:solidFill>
                <a:latin typeface="Times New Roman" pitchFamily="18" charset="0"/>
                <a:cs typeface="Times New Roman" pitchFamily="18" charset="0"/>
              </a:rPr>
              <a:t>Dikromasi </a:t>
            </a:r>
            <a:r>
              <a:rPr lang="id-ID" sz="1800" dirty="0">
                <a:latin typeface="Times New Roman" pitchFamily="18" charset="0"/>
                <a:cs typeface="Times New Roman" pitchFamily="18" charset="0"/>
              </a:rPr>
              <a:t>merupakan tidak adanya satu dari 3 jenis sel kerucut, </a:t>
            </a:r>
            <a:r>
              <a:rPr lang="id-ID" sz="1800" dirty="0" smtClean="0">
                <a:latin typeface="Times New Roman" pitchFamily="18" charset="0"/>
                <a:cs typeface="Times New Roman" pitchFamily="18" charset="0"/>
              </a:rPr>
              <a:t>terdiri </a:t>
            </a:r>
            <a:r>
              <a:rPr lang="id-ID" sz="1800" dirty="0">
                <a:latin typeface="Times New Roman" pitchFamily="18" charset="0"/>
                <a:cs typeface="Times New Roman" pitchFamily="18" charset="0"/>
              </a:rPr>
              <a:t>dari: </a:t>
            </a:r>
            <a:endParaRPr lang="id-ID" sz="1800" dirty="0" smtClean="0">
              <a:latin typeface="Times New Roman" pitchFamily="18" charset="0"/>
              <a:cs typeface="Times New Roman" pitchFamily="18" charset="0"/>
            </a:endParaRPr>
          </a:p>
          <a:p>
            <a:r>
              <a:rPr lang="id-ID" sz="1800" dirty="0" smtClean="0">
                <a:latin typeface="Times New Roman" pitchFamily="18" charset="0"/>
                <a:cs typeface="Times New Roman" pitchFamily="18" charset="0"/>
              </a:rPr>
              <a:t>1. </a:t>
            </a:r>
            <a:r>
              <a:rPr lang="id-ID" sz="1800" dirty="0">
                <a:latin typeface="Times New Roman" pitchFamily="18" charset="0"/>
                <a:cs typeface="Times New Roman" pitchFamily="18" charset="0"/>
              </a:rPr>
              <a:t>protanopia yaitu tidak adanya sel kerucut warna merah sehingga kecerahan warna merah dan perpaduannya berkurang, </a:t>
            </a:r>
            <a:endParaRPr lang="id-ID" sz="1800" dirty="0" smtClean="0">
              <a:latin typeface="Times New Roman" pitchFamily="18" charset="0"/>
              <a:cs typeface="Times New Roman" pitchFamily="18" charset="0"/>
            </a:endParaRPr>
          </a:p>
          <a:p>
            <a:r>
              <a:rPr lang="id-ID" sz="1800" dirty="0" smtClean="0">
                <a:latin typeface="Times New Roman" pitchFamily="18" charset="0"/>
                <a:cs typeface="Times New Roman" pitchFamily="18" charset="0"/>
              </a:rPr>
              <a:t>2. </a:t>
            </a:r>
            <a:r>
              <a:rPr lang="id-ID" sz="1800" dirty="0">
                <a:latin typeface="Times New Roman" pitchFamily="18" charset="0"/>
                <a:cs typeface="Times New Roman" pitchFamily="18" charset="0"/>
              </a:rPr>
              <a:t>deuteranopia yaitu tidak adanya sel </a:t>
            </a:r>
            <a:r>
              <a:rPr lang="id-ID" sz="1800" dirty="0" smtClean="0">
                <a:latin typeface="Times New Roman" pitchFamily="18" charset="0"/>
                <a:cs typeface="Times New Roman" pitchFamily="18" charset="0"/>
              </a:rPr>
              <a:t>kerucut </a:t>
            </a:r>
            <a:r>
              <a:rPr lang="id-ID" sz="1800" dirty="0">
                <a:latin typeface="Times New Roman" pitchFamily="18" charset="0"/>
                <a:cs typeface="Times New Roman" pitchFamily="18" charset="0"/>
              </a:rPr>
              <a:t>yang peka terhadap hijau, </a:t>
            </a:r>
            <a:r>
              <a:rPr lang="id-ID" sz="1800" dirty="0" smtClean="0">
                <a:latin typeface="Times New Roman" pitchFamily="18" charset="0"/>
                <a:cs typeface="Times New Roman" pitchFamily="18" charset="0"/>
              </a:rPr>
              <a:t> </a:t>
            </a:r>
          </a:p>
          <a:p>
            <a:r>
              <a:rPr lang="id-ID" sz="1800" dirty="0" smtClean="0">
                <a:latin typeface="Times New Roman" pitchFamily="18" charset="0"/>
                <a:cs typeface="Times New Roman" pitchFamily="18" charset="0"/>
              </a:rPr>
              <a:t>3. tritanopia </a:t>
            </a:r>
            <a:r>
              <a:rPr lang="id-ID" sz="1800" dirty="0">
                <a:latin typeface="Times New Roman" pitchFamily="18" charset="0"/>
                <a:cs typeface="Times New Roman" pitchFamily="18" charset="0"/>
              </a:rPr>
              <a:t>untuk warna biru. </a:t>
            </a:r>
          </a:p>
          <a:p>
            <a:pPr marL="68580" indent="0">
              <a:buNone/>
            </a:pPr>
            <a:r>
              <a:rPr lang="id-ID" sz="1800" dirty="0" smtClean="0">
                <a:latin typeface="Times New Roman" pitchFamily="18" charset="0"/>
                <a:cs typeface="Times New Roman" pitchFamily="18" charset="0"/>
              </a:rPr>
              <a:t>3. </a:t>
            </a:r>
            <a:r>
              <a:rPr lang="id-ID" sz="1800" dirty="0" smtClean="0">
                <a:solidFill>
                  <a:srgbClr val="0070C0"/>
                </a:solidFill>
                <a:latin typeface="Times New Roman" pitchFamily="18" charset="0"/>
                <a:cs typeface="Times New Roman" pitchFamily="18" charset="0"/>
              </a:rPr>
              <a:t>Monokromasi</a:t>
            </a:r>
            <a:r>
              <a:rPr lang="id-ID" sz="1800" dirty="0" smtClean="0">
                <a:latin typeface="Times New Roman" pitchFamily="18" charset="0"/>
                <a:cs typeface="Times New Roman" pitchFamily="18" charset="0"/>
              </a:rPr>
              <a:t> </a:t>
            </a:r>
            <a:r>
              <a:rPr lang="id-ID" sz="1800" dirty="0">
                <a:latin typeface="Times New Roman" pitchFamily="18" charset="0"/>
                <a:cs typeface="Times New Roman" pitchFamily="18" charset="0"/>
              </a:rPr>
              <a:t>ditandai dengan hilangnya atau berkurangnya semua penglihatan warna, sehingga yang terlihat hanya putih dan hitam pada jenis typical dan sedikt warna pada jenis atypical. Jenis buta warna ini prevalensinya sangat jarang</a:t>
            </a:r>
            <a:r>
              <a:rPr lang="id-ID" sz="1800" dirty="0" smtClean="0">
                <a:latin typeface="Times New Roman" pitchFamily="18" charset="0"/>
                <a:cs typeface="Times New Roman" pitchFamily="18" charset="0"/>
              </a:rPr>
              <a:t>.</a:t>
            </a:r>
            <a:endParaRPr lang="en-US" sz="1800" dirty="0" smtClean="0">
              <a:latin typeface="Times New Roman" pitchFamily="18" charset="0"/>
              <a:cs typeface="Times New Roman" pitchFamily="18" charset="0"/>
            </a:endParaRPr>
          </a:p>
          <a:p>
            <a:pPr marL="68580" indent="0">
              <a:buNone/>
            </a:pPr>
            <a:r>
              <a:rPr lang="id-ID" sz="1800" dirty="0" smtClean="0">
                <a:latin typeface="Times New Roman" pitchFamily="18" charset="0"/>
                <a:cs typeface="Times New Roman" pitchFamily="18" charset="0"/>
              </a:rPr>
              <a:t>Gen yang menyebabkan defisiensi  tersebut terletak pada kromosom X. </a:t>
            </a:r>
          </a:p>
          <a:p>
            <a:pPr marL="68580" indent="0">
              <a:buNone/>
            </a:pPr>
            <a:r>
              <a:rPr lang="id-ID" sz="1800" dirty="0">
                <a:latin typeface="Times New Roman" pitchFamily="18" charset="0"/>
                <a:cs typeface="Times New Roman" pitchFamily="18" charset="0"/>
              </a:rPr>
              <a:t> </a:t>
            </a:r>
            <a:br>
              <a:rPr lang="id-ID" sz="1800" dirty="0">
                <a:latin typeface="Times New Roman" pitchFamily="18" charset="0"/>
                <a:cs typeface="Times New Roman" pitchFamily="18" charset="0"/>
              </a:rPr>
            </a:br>
            <a:r>
              <a:rPr lang="id-ID" sz="1800" dirty="0">
                <a:latin typeface="Times New Roman" pitchFamily="18" charset="0"/>
                <a:cs typeface="Times New Roman" pitchFamily="18" charset="0"/>
              </a:rPr>
              <a:t/>
            </a:r>
            <a:br>
              <a:rPr lang="id-ID" sz="1800" dirty="0">
                <a:latin typeface="Times New Roman" pitchFamily="18" charset="0"/>
                <a:cs typeface="Times New Roman" pitchFamily="18" charset="0"/>
              </a:rPr>
            </a:br>
            <a:endParaRPr lang="id-ID" sz="1800" dirty="0">
              <a:latin typeface="Times New Roman" pitchFamily="18" charset="0"/>
              <a:cs typeface="Times New Roman" pitchFamily="18" charset="0"/>
            </a:endParaRPr>
          </a:p>
        </p:txBody>
      </p:sp>
    </p:spTree>
    <p:extLst>
      <p:ext uri="{BB962C8B-B14F-4D97-AF65-F5344CB8AC3E}">
        <p14:creationId xmlns="" xmlns:p14="http://schemas.microsoft.com/office/powerpoint/2010/main" val="3523663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792162"/>
          </a:xfrm>
        </p:spPr>
        <p:txBody>
          <a:bodyPr>
            <a:normAutofit fontScale="90000"/>
          </a:bodyPr>
          <a:lstStyle/>
          <a:p>
            <a:pPr algn="l"/>
            <a:r>
              <a:rPr lang="id-ID" sz="3200" b="1" dirty="0" smtClean="0">
                <a:latin typeface="Times New Roman" pitchFamily="18" charset="0"/>
                <a:cs typeface="Times New Roman" pitchFamily="18" charset="0"/>
              </a:rPr>
              <a:t>Teori proses bertentangan (opponent process theory)</a:t>
            </a:r>
            <a:endParaRPr lang="id-ID"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458200" cy="5334000"/>
          </a:xfrm>
        </p:spPr>
        <p:txBody>
          <a:bodyPr>
            <a:normAutofit/>
          </a:bodyPr>
          <a:lstStyle/>
          <a:p>
            <a:r>
              <a:rPr lang="id-ID" dirty="0">
                <a:latin typeface="Times New Roman" pitchFamily="18" charset="0"/>
                <a:cs typeface="Times New Roman" pitchFamily="18" charset="0"/>
              </a:rPr>
              <a:t>Negatif color after </a:t>
            </a:r>
            <a:r>
              <a:rPr lang="id-ID" dirty="0" smtClean="0">
                <a:latin typeface="Times New Roman" pitchFamily="18" charset="0"/>
                <a:cs typeface="Times New Roman" pitchFamily="18" charset="0"/>
              </a:rPr>
              <a:t>image ( warna negatif pascacitraan)</a:t>
            </a:r>
            <a:endParaRPr lang="id-ID" dirty="0">
              <a:latin typeface="Times New Roman" pitchFamily="18" charset="0"/>
              <a:cs typeface="Times New Roman" pitchFamily="18" charset="0"/>
            </a:endParaRPr>
          </a:p>
          <a:p>
            <a:r>
              <a:rPr lang="id-ID" dirty="0">
                <a:latin typeface="Times New Roman" pitchFamily="18" charset="0"/>
                <a:cs typeface="Times New Roman" pitchFamily="18" charset="0"/>
              </a:rPr>
              <a:t>Kita mempersepsikan </a:t>
            </a:r>
            <a:r>
              <a:rPr lang="id-ID" dirty="0" smtClean="0">
                <a:latin typeface="Times New Roman" pitchFamily="18" charset="0"/>
                <a:cs typeface="Times New Roman" pitchFamily="18" charset="0"/>
              </a:rPr>
              <a:t>warna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dalam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pasangan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berlawanan</a:t>
            </a:r>
            <a:r>
              <a:rPr lang="en-US" dirty="0" smtClean="0">
                <a:latin typeface="Times New Roman" pitchFamily="18" charset="0"/>
                <a:cs typeface="Times New Roman" pitchFamily="18" charset="0"/>
              </a:rPr>
              <a:t>,</a:t>
            </a:r>
            <a:r>
              <a:rPr lang="id-ID" dirty="0" smtClean="0">
                <a:latin typeface="Times New Roman" pitchFamily="18" charset="0"/>
                <a:cs typeface="Times New Roman" pitchFamily="18" charset="0"/>
              </a:rPr>
              <a:t> </a:t>
            </a:r>
            <a:r>
              <a:rPr lang="id-ID" dirty="0">
                <a:latin typeface="Times New Roman" pitchFamily="18" charset="0"/>
                <a:cs typeface="Times New Roman" pitchFamily="18" charset="0"/>
              </a:rPr>
              <a:t>merah dan hijau, kuning dan biru, hitam dan putih. Ini berarti tidak ada warna hijau kemerahan, merah kehijauan, atau </a:t>
            </a:r>
            <a:r>
              <a:rPr lang="id-ID" dirty="0" smtClean="0">
                <a:latin typeface="Times New Roman" pitchFamily="18" charset="0"/>
                <a:cs typeface="Times New Roman" pitchFamily="18" charset="0"/>
              </a:rPr>
              <a:t>biru </a:t>
            </a:r>
            <a:r>
              <a:rPr lang="id-ID" dirty="0">
                <a:latin typeface="Times New Roman" pitchFamily="18" charset="0"/>
                <a:cs typeface="Times New Roman" pitchFamily="18" charset="0"/>
              </a:rPr>
              <a:t>kekuningan. Otak memiliki persepsi warna dalam bentuk tak </a:t>
            </a:r>
            <a:r>
              <a:rPr lang="id-ID" dirty="0" smtClean="0">
                <a:latin typeface="Times New Roman" pitchFamily="18" charset="0"/>
                <a:cs typeface="Times New Roman" pitchFamily="18" charset="0"/>
              </a:rPr>
              <a:t>terputus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merah</a:t>
            </a:r>
            <a:r>
              <a:rPr lang="en-US" dirty="0" err="1" smtClean="0">
                <a:latin typeface="Times New Roman" pitchFamily="18" charset="0"/>
                <a:cs typeface="Times New Roman" pitchFamily="18" charset="0"/>
                <a:sym typeface="Wingdings" pitchFamily="2" charset="2"/>
              </a:rPr>
              <a:t>hijau</a:t>
            </a:r>
            <a:r>
              <a:rPr lang="en-US" dirty="0" smtClean="0">
                <a:latin typeface="Times New Roman" pitchFamily="18" charset="0"/>
                <a:cs typeface="Times New Roman" pitchFamily="18" charset="0"/>
                <a:sym typeface="Wingdings" pitchFamily="2" charset="2"/>
              </a:rPr>
              <a:t>, </a:t>
            </a:r>
            <a:r>
              <a:rPr lang="en-US" dirty="0" err="1" smtClean="0">
                <a:latin typeface="Times New Roman" pitchFamily="18" charset="0"/>
                <a:cs typeface="Times New Roman" pitchFamily="18" charset="0"/>
                <a:sym typeface="Wingdings" pitchFamily="2" charset="2"/>
              </a:rPr>
              <a:t>kuningbiru</a:t>
            </a:r>
            <a:r>
              <a:rPr lang="en-US" dirty="0" smtClean="0">
                <a:latin typeface="Times New Roman" pitchFamily="18" charset="0"/>
                <a:cs typeface="Times New Roman" pitchFamily="18" charset="0"/>
                <a:sym typeface="Wingdings" pitchFamily="2" charset="2"/>
              </a:rPr>
              <a:t>)</a:t>
            </a:r>
            <a:r>
              <a:rPr lang="id-ID" dirty="0" smtClean="0">
                <a:latin typeface="Times New Roman" pitchFamily="18" charset="0"/>
                <a:cs typeface="Times New Roman" pitchFamily="18" charset="0"/>
              </a:rPr>
              <a:t>.</a:t>
            </a:r>
          </a:p>
          <a:p>
            <a:endParaRPr lang="id-ID" dirty="0"/>
          </a:p>
          <a:p>
            <a:pPr marL="0" indent="0">
              <a:buNone/>
            </a:pPr>
            <a:endParaRPr lang="id-ID" dirty="0" smtClean="0"/>
          </a:p>
        </p:txBody>
      </p:sp>
    </p:spTree>
    <p:extLst>
      <p:ext uri="{BB962C8B-B14F-4D97-AF65-F5344CB8AC3E}">
        <p14:creationId xmlns="" xmlns:p14="http://schemas.microsoft.com/office/powerpoint/2010/main" val="35921664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500042"/>
            <a:ext cx="8229600" cy="923924"/>
          </a:xfrm>
        </p:spPr>
        <p:txBody>
          <a:bodyPr>
            <a:normAutofit fontScale="90000"/>
          </a:bodyPr>
          <a:lstStyle/>
          <a:p>
            <a:r>
              <a:rPr lang="en-US" sz="3200" dirty="0" err="1" smtClean="0"/>
              <a:t>Adaptasi</a:t>
            </a:r>
            <a:r>
              <a:rPr lang="en-US" sz="3200" dirty="0" smtClean="0"/>
              <a:t> : Citra-</a:t>
            </a:r>
            <a:r>
              <a:rPr lang="en-US" sz="3200" dirty="0" err="1" smtClean="0"/>
              <a:t>Lanjutan</a:t>
            </a:r>
            <a:r>
              <a:rPr lang="en-US" sz="3200" dirty="0" smtClean="0"/>
              <a:t> </a:t>
            </a:r>
            <a:r>
              <a:rPr lang="en-US" sz="3200" dirty="0" err="1" smtClean="0"/>
              <a:t>Negatif</a:t>
            </a:r>
            <a:r>
              <a:rPr lang="en-US" sz="3200" dirty="0" smtClean="0"/>
              <a:t> /</a:t>
            </a:r>
            <a:r>
              <a:rPr lang="id-ID" sz="3200" dirty="0" smtClean="0"/>
              <a:t>Negative afterimage </a:t>
            </a:r>
            <a:r>
              <a:rPr lang="en-US" sz="3200" dirty="0" smtClean="0"/>
              <a:t>/</a:t>
            </a:r>
            <a:r>
              <a:rPr lang="en-US" sz="3200" dirty="0" err="1" smtClean="0"/>
              <a:t>Negatif</a:t>
            </a:r>
            <a:r>
              <a:rPr lang="en-US" sz="3200" dirty="0" smtClean="0"/>
              <a:t> </a:t>
            </a:r>
            <a:r>
              <a:rPr lang="en-US" sz="3200" dirty="0" err="1" smtClean="0"/>
              <a:t>pasca</a:t>
            </a:r>
            <a:r>
              <a:rPr lang="en-US" sz="3200" dirty="0" smtClean="0"/>
              <a:t> </a:t>
            </a:r>
            <a:r>
              <a:rPr lang="en-US" sz="3200" dirty="0" err="1" smtClean="0"/>
              <a:t>citraan</a:t>
            </a:r>
            <a:endParaRPr lang="en-US" sz="3200" dirty="0"/>
          </a:p>
        </p:txBody>
      </p:sp>
      <p:sp>
        <p:nvSpPr>
          <p:cNvPr id="4" name="TextBox 3"/>
          <p:cNvSpPr txBox="1"/>
          <p:nvPr/>
        </p:nvSpPr>
        <p:spPr>
          <a:xfrm>
            <a:off x="5643570" y="1571612"/>
            <a:ext cx="3500430" cy="4093428"/>
          </a:xfrm>
          <a:prstGeom prst="rect">
            <a:avLst/>
          </a:prstGeom>
          <a:noFill/>
        </p:spPr>
        <p:txBody>
          <a:bodyPr wrap="square" rtlCol="0">
            <a:spAutoFit/>
          </a:bodyPr>
          <a:lstStyle/>
          <a:p>
            <a:pPr algn="just">
              <a:tabLst>
                <a:tab pos="519113" algn="l"/>
              </a:tabLst>
            </a:pPr>
            <a:r>
              <a:rPr lang="en-US" sz="2000" dirty="0" smtClean="0"/>
              <a:t>Citra-</a:t>
            </a:r>
            <a:r>
              <a:rPr lang="en-US" sz="2000" dirty="0" err="1" smtClean="0"/>
              <a:t>lanjutan</a:t>
            </a:r>
            <a:r>
              <a:rPr lang="en-US" sz="2000" dirty="0" smtClean="0"/>
              <a:t> </a:t>
            </a:r>
            <a:r>
              <a:rPr lang="en-US" sz="2000" dirty="0" err="1" smtClean="0"/>
              <a:t>negatif</a:t>
            </a:r>
            <a:r>
              <a:rPr lang="en-US" sz="2000" dirty="0" smtClean="0"/>
              <a:t> </a:t>
            </a:r>
            <a:r>
              <a:rPr lang="en-US" sz="2000" dirty="0" err="1" smtClean="0"/>
              <a:t>dihasilkan</a:t>
            </a:r>
            <a:r>
              <a:rPr lang="en-US" sz="2000" dirty="0" smtClean="0"/>
              <a:t> </a:t>
            </a:r>
            <a:r>
              <a:rPr lang="en-US" sz="2000" dirty="0" err="1" smtClean="0"/>
              <a:t>dengan</a:t>
            </a:r>
            <a:r>
              <a:rPr lang="en-US" sz="2000" dirty="0" smtClean="0"/>
              <a:t> </a:t>
            </a:r>
            <a:r>
              <a:rPr lang="en-US" sz="2000" dirty="0" err="1" smtClean="0"/>
              <a:t>memelototi</a:t>
            </a:r>
            <a:r>
              <a:rPr lang="en-US" sz="2000" dirty="0" smtClean="0"/>
              <a:t> stimulus </a:t>
            </a:r>
            <a:r>
              <a:rPr lang="en-US" sz="2000" dirty="0" err="1" smtClean="0"/>
              <a:t>berwarna</a:t>
            </a:r>
            <a:r>
              <a:rPr lang="en-US" sz="2000" dirty="0" smtClean="0"/>
              <a:t> </a:t>
            </a:r>
            <a:r>
              <a:rPr lang="en-US" sz="2000" dirty="0" err="1" smtClean="0"/>
              <a:t>dan</a:t>
            </a:r>
            <a:r>
              <a:rPr lang="en-US" sz="2000" dirty="0" smtClean="0"/>
              <a:t> </a:t>
            </a:r>
            <a:r>
              <a:rPr lang="en-US" sz="2000" dirty="0" err="1" smtClean="0"/>
              <a:t>kemudian</a:t>
            </a:r>
            <a:r>
              <a:rPr lang="en-US" sz="2000" dirty="0" smtClean="0"/>
              <a:t> </a:t>
            </a:r>
            <a:r>
              <a:rPr lang="en-US" sz="2000" dirty="0" err="1" smtClean="0"/>
              <a:t>menatap</a:t>
            </a:r>
            <a:r>
              <a:rPr lang="en-US" sz="2000" dirty="0" smtClean="0"/>
              <a:t> </a:t>
            </a:r>
            <a:r>
              <a:rPr lang="en-US" sz="2000" dirty="0" err="1" smtClean="0"/>
              <a:t>latar-belakang</a:t>
            </a:r>
            <a:r>
              <a:rPr lang="en-US" sz="2000" dirty="0" smtClean="0"/>
              <a:t> </a:t>
            </a:r>
            <a:r>
              <a:rPr lang="en-US" sz="2000" dirty="0" err="1" smtClean="0"/>
              <a:t>netral</a:t>
            </a:r>
            <a:r>
              <a:rPr lang="en-US" sz="2000" dirty="0" smtClean="0"/>
              <a:t> </a:t>
            </a:r>
            <a:r>
              <a:rPr lang="en-US" sz="2000" dirty="0" err="1" smtClean="0"/>
              <a:t>memberikan</a:t>
            </a:r>
            <a:r>
              <a:rPr lang="en-US" sz="2000" dirty="0" smtClean="0"/>
              <a:t> </a:t>
            </a:r>
            <a:r>
              <a:rPr lang="en-US" sz="2000" dirty="0" err="1" smtClean="0"/>
              <a:t>citra</a:t>
            </a:r>
            <a:r>
              <a:rPr lang="en-US" sz="2000" dirty="0" smtClean="0"/>
              <a:t> </a:t>
            </a:r>
            <a:r>
              <a:rPr lang="en-US" sz="2000" dirty="0" err="1" smtClean="0"/>
              <a:t>dengan</a:t>
            </a:r>
            <a:r>
              <a:rPr lang="en-US" sz="2000" dirty="0" smtClean="0"/>
              <a:t> </a:t>
            </a:r>
            <a:r>
              <a:rPr lang="en-US" sz="2000" dirty="0" err="1" smtClean="0"/>
              <a:t>warna-warna</a:t>
            </a:r>
            <a:r>
              <a:rPr lang="en-US" sz="2000" dirty="0" smtClean="0"/>
              <a:t> yang </a:t>
            </a:r>
            <a:r>
              <a:rPr lang="en-US" sz="2000" dirty="0" err="1" smtClean="0"/>
              <a:t>komplementer</a:t>
            </a:r>
            <a:r>
              <a:rPr lang="en-US" sz="2000" dirty="0" smtClean="0"/>
              <a:t> </a:t>
            </a:r>
            <a:r>
              <a:rPr lang="en-US" sz="2000" dirty="0" err="1" smtClean="0"/>
              <a:t>dengan</a:t>
            </a:r>
            <a:r>
              <a:rPr lang="en-US" sz="2000" dirty="0" smtClean="0"/>
              <a:t> stimulus yang </a:t>
            </a:r>
            <a:r>
              <a:rPr lang="en-US" sz="2000" dirty="0" err="1" smtClean="0"/>
              <a:t>asli</a:t>
            </a:r>
            <a:r>
              <a:rPr lang="en-US" sz="2000" dirty="0" smtClean="0"/>
              <a:t>. </a:t>
            </a:r>
            <a:r>
              <a:rPr lang="en-US" sz="2000" dirty="0" err="1" smtClean="0"/>
              <a:t>Fenomena</a:t>
            </a:r>
            <a:r>
              <a:rPr lang="en-US" sz="2000" dirty="0" smtClean="0"/>
              <a:t> </a:t>
            </a:r>
            <a:r>
              <a:rPr lang="en-US" sz="2000" dirty="0" err="1" smtClean="0"/>
              <a:t>ini</a:t>
            </a:r>
            <a:r>
              <a:rPr lang="en-US" sz="2000" dirty="0" smtClean="0"/>
              <a:t> </a:t>
            </a:r>
            <a:r>
              <a:rPr lang="en-US" sz="2000" dirty="0" err="1" smtClean="0"/>
              <a:t>disebabkan</a:t>
            </a:r>
            <a:r>
              <a:rPr lang="en-US" sz="2000" dirty="0" smtClean="0"/>
              <a:t> </a:t>
            </a:r>
            <a:r>
              <a:rPr lang="en-US" sz="2000" dirty="0" err="1" smtClean="0"/>
              <a:t>oleh</a:t>
            </a:r>
            <a:r>
              <a:rPr lang="en-US" sz="2000" dirty="0" smtClean="0"/>
              <a:t> </a:t>
            </a:r>
            <a:r>
              <a:rPr lang="en-US" sz="2000" dirty="0" err="1" smtClean="0"/>
              <a:t>adaptasi</a:t>
            </a:r>
            <a:r>
              <a:rPr lang="en-US" sz="2000" dirty="0" smtClean="0"/>
              <a:t> </a:t>
            </a:r>
            <a:r>
              <a:rPr lang="en-US" sz="2000" dirty="0" err="1" smtClean="0"/>
              <a:t>sel-sel</a:t>
            </a:r>
            <a:r>
              <a:rPr lang="en-US" sz="2000" dirty="0" smtClean="0"/>
              <a:t> retina yang </a:t>
            </a:r>
            <a:r>
              <a:rPr lang="en-US" sz="2000" dirty="0" err="1" smtClean="0"/>
              <a:t>menunjukan</a:t>
            </a:r>
            <a:r>
              <a:rPr lang="en-US" sz="2000" dirty="0" smtClean="0"/>
              <a:t> </a:t>
            </a:r>
            <a:r>
              <a:rPr lang="en-US" sz="2000" dirty="0" err="1" smtClean="0"/>
              <a:t>aktivitas</a:t>
            </a:r>
            <a:r>
              <a:rPr lang="en-US" sz="2000" dirty="0" smtClean="0"/>
              <a:t> </a:t>
            </a:r>
            <a:r>
              <a:rPr lang="en-US" sz="2000" dirty="0" err="1" smtClean="0"/>
              <a:t>pantulan</a:t>
            </a:r>
            <a:r>
              <a:rPr lang="en-US" sz="2000" dirty="0" smtClean="0"/>
              <a:t> </a:t>
            </a:r>
            <a:r>
              <a:rPr lang="en-US" sz="2000" dirty="0" err="1" smtClean="0"/>
              <a:t>ke</a:t>
            </a:r>
            <a:r>
              <a:rPr lang="en-US" sz="2000" dirty="0" smtClean="0"/>
              <a:t> </a:t>
            </a:r>
            <a:r>
              <a:rPr lang="en-US" sz="2000" dirty="0" err="1" smtClean="0"/>
              <a:t>arah</a:t>
            </a:r>
            <a:r>
              <a:rPr lang="en-US" sz="2000" dirty="0" smtClean="0"/>
              <a:t> </a:t>
            </a:r>
            <a:r>
              <a:rPr lang="en-US" sz="2000" dirty="0" err="1" smtClean="0"/>
              <a:t>sebaliknya</a:t>
            </a:r>
            <a:r>
              <a:rPr lang="en-US" sz="2000" dirty="0" smtClean="0"/>
              <a:t> </a:t>
            </a:r>
            <a:r>
              <a:rPr lang="en-US" sz="2000" dirty="0" err="1" smtClean="0"/>
              <a:t>dari</a:t>
            </a:r>
            <a:r>
              <a:rPr lang="en-US" sz="2000" dirty="0" smtClean="0"/>
              <a:t> yang </a:t>
            </a:r>
            <a:r>
              <a:rPr lang="en-US" sz="2000" dirty="0" err="1" smtClean="0"/>
              <a:t>dihasilkan</a:t>
            </a:r>
            <a:r>
              <a:rPr lang="en-US" sz="2000" dirty="0" smtClean="0"/>
              <a:t> </a:t>
            </a:r>
            <a:r>
              <a:rPr lang="en-US" sz="2000" dirty="0" err="1" smtClean="0"/>
              <a:t>oleh</a:t>
            </a:r>
            <a:r>
              <a:rPr lang="en-US" sz="2000" dirty="0" smtClean="0"/>
              <a:t> </a:t>
            </a:r>
            <a:r>
              <a:rPr lang="en-US" sz="2000" dirty="0" err="1" smtClean="0"/>
              <a:t>melihat</a:t>
            </a:r>
            <a:r>
              <a:rPr lang="en-US" sz="2000" dirty="0" smtClean="0"/>
              <a:t> stimulus </a:t>
            </a:r>
            <a:r>
              <a:rPr lang="en-US" sz="2000" dirty="0" err="1" smtClean="0"/>
              <a:t>asli</a:t>
            </a:r>
            <a:r>
              <a:rPr lang="en-US" sz="2000" dirty="0" smtClean="0"/>
              <a:t>.</a:t>
            </a:r>
            <a:endParaRPr lang="en-US" sz="2000" dirty="0"/>
          </a:p>
        </p:txBody>
      </p:sp>
      <p:pic>
        <p:nvPicPr>
          <p:cNvPr id="7" name="Content Placeholder 6" descr="Hasil gambar untuk negative afterimages"/>
          <p:cNvPicPr>
            <a:picLocks noGrp="1"/>
          </p:cNvPicPr>
          <p:nvPr>
            <p:ph idx="1"/>
          </p:nvPr>
        </p:nvPicPr>
        <p:blipFill>
          <a:blip r:embed="rId2"/>
          <a:srcRect/>
          <a:stretch>
            <a:fillRect/>
          </a:stretch>
        </p:blipFill>
        <p:spPr bwMode="auto">
          <a:xfrm>
            <a:off x="285720" y="1643050"/>
            <a:ext cx="5214974" cy="428628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l"/>
            <a:r>
              <a:rPr lang="id-ID" sz="3200" b="1" dirty="0" smtClean="0"/>
              <a:t>Teori retineks</a:t>
            </a:r>
            <a:endParaRPr lang="id-ID" sz="3200" b="1" dirty="0"/>
          </a:p>
        </p:txBody>
      </p:sp>
      <p:sp>
        <p:nvSpPr>
          <p:cNvPr id="3" name="Content Placeholder 2"/>
          <p:cNvSpPr>
            <a:spLocks noGrp="1"/>
          </p:cNvSpPr>
          <p:nvPr>
            <p:ph idx="1"/>
          </p:nvPr>
        </p:nvSpPr>
        <p:spPr>
          <a:xfrm>
            <a:off x="457200" y="990600"/>
            <a:ext cx="8229600" cy="5135563"/>
          </a:xfrm>
        </p:spPr>
        <p:txBody>
          <a:bodyPr>
            <a:normAutofit/>
          </a:bodyPr>
          <a:lstStyle/>
          <a:p>
            <a:r>
              <a:rPr lang="id-ID" sz="2400" dirty="0" smtClean="0"/>
              <a:t>Untuk menjelaskan kekonstanan warna dan kecerahan, Edwin Land mengajukan teori retineks (Retina dan korteks).</a:t>
            </a:r>
          </a:p>
          <a:p>
            <a:r>
              <a:rPr lang="id-ID" sz="2400" dirty="0" smtClean="0"/>
              <a:t>Berdasarkan teori retineks korteks otak membandingkan respon yang merepresentasikan bagian retina yang berbeda untuk menentukan kecerahan dan warna pada tiap bagian retina tersebut.</a:t>
            </a:r>
          </a:p>
          <a:p>
            <a:r>
              <a:rPr lang="id-ID" sz="2400" dirty="0" smtClean="0"/>
              <a:t>Contoh : bila korteks telah mengamati adanya warna hijau yang konstan pada suatu kondisi, maka korteks akan mengeliminasi warna hijau dari tiap objek yang ada untuk menentukan warna asli objek tersebut.</a:t>
            </a:r>
          </a:p>
          <a:p>
            <a:r>
              <a:rPr lang="id-ID" sz="2400" dirty="0" smtClean="0"/>
              <a:t>Jadi persepsi visual membutuhkan proses penalaran bukan hanya stimulasi retina</a:t>
            </a:r>
          </a:p>
          <a:p>
            <a:pPr marL="0" indent="0">
              <a:buNone/>
            </a:pPr>
            <a:endParaRPr lang="id-ID" dirty="0"/>
          </a:p>
        </p:txBody>
      </p:sp>
    </p:spTree>
    <p:extLst>
      <p:ext uri="{BB962C8B-B14F-4D97-AF65-F5344CB8AC3E}">
        <p14:creationId xmlns:p14="http://schemas.microsoft.com/office/powerpoint/2010/main" xmlns="" val="25223654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785818"/>
          </a:xfrm>
        </p:spPr>
        <p:txBody>
          <a:bodyPr>
            <a:normAutofit/>
          </a:bodyPr>
          <a:lstStyle/>
          <a:p>
            <a:r>
              <a:rPr lang="en-US" sz="2400" dirty="0" err="1" smtClean="0"/>
              <a:t>Lintasan</a:t>
            </a:r>
            <a:r>
              <a:rPr lang="en-US" sz="2400" dirty="0" smtClean="0"/>
              <a:t> </a:t>
            </a:r>
            <a:r>
              <a:rPr lang="en-US" sz="2400" dirty="0" err="1" smtClean="0"/>
              <a:t>menuju</a:t>
            </a:r>
            <a:r>
              <a:rPr lang="en-US" sz="2400" dirty="0" smtClean="0"/>
              <a:t>  </a:t>
            </a:r>
            <a:r>
              <a:rPr lang="en-US" sz="2400" dirty="0" err="1" smtClean="0"/>
              <a:t>genikulatum</a:t>
            </a:r>
            <a:r>
              <a:rPr lang="en-US" sz="2400" dirty="0" smtClean="0"/>
              <a:t> lateral  </a:t>
            </a:r>
            <a:r>
              <a:rPr lang="en-US" sz="2400" dirty="0" err="1" smtClean="0"/>
              <a:t>hingga</a:t>
            </a:r>
            <a:r>
              <a:rPr lang="en-US" sz="2400" dirty="0" smtClean="0"/>
              <a:t> </a:t>
            </a:r>
            <a:r>
              <a:rPr lang="en-US" sz="2400" dirty="0" err="1" smtClean="0"/>
              <a:t>pusat</a:t>
            </a:r>
            <a:r>
              <a:rPr lang="en-US" sz="2400" dirty="0" smtClean="0"/>
              <a:t> visual</a:t>
            </a:r>
            <a:endParaRPr lang="en-US" sz="2400" dirty="0"/>
          </a:p>
        </p:txBody>
      </p:sp>
      <p:pic>
        <p:nvPicPr>
          <p:cNvPr id="9218" name="Picture 2" descr="C:\Users\ASUS\Documents\slide_5.jpg"/>
          <p:cNvPicPr>
            <a:picLocks noChangeAspect="1" noChangeArrowheads="1"/>
          </p:cNvPicPr>
          <p:nvPr/>
        </p:nvPicPr>
        <p:blipFill>
          <a:blip r:embed="rId2"/>
          <a:srcRect/>
          <a:stretch>
            <a:fillRect/>
          </a:stretch>
        </p:blipFill>
        <p:spPr bwMode="auto">
          <a:xfrm>
            <a:off x="214282" y="1214422"/>
            <a:ext cx="4572000" cy="3429000"/>
          </a:xfrm>
          <a:prstGeom prst="rect">
            <a:avLst/>
          </a:prstGeom>
          <a:noFill/>
        </p:spPr>
      </p:pic>
      <p:pic>
        <p:nvPicPr>
          <p:cNvPr id="5" name="Picture 2" descr="C:\Users\ASUS\Documents\ea3a13d133955e3e7eb70ae7bb22269f215a41d9.jpeg"/>
          <p:cNvPicPr>
            <a:picLocks noChangeAspect="1" noChangeArrowheads="1"/>
          </p:cNvPicPr>
          <p:nvPr/>
        </p:nvPicPr>
        <p:blipFill>
          <a:blip r:embed="rId3"/>
          <a:srcRect/>
          <a:stretch>
            <a:fillRect/>
          </a:stretch>
        </p:blipFill>
        <p:spPr bwMode="auto">
          <a:xfrm>
            <a:off x="5286380" y="1214422"/>
            <a:ext cx="3393455" cy="3276600"/>
          </a:xfrm>
          <a:prstGeom prst="rect">
            <a:avLst/>
          </a:prstGeom>
          <a:noFill/>
        </p:spPr>
      </p:pic>
      <p:sp>
        <p:nvSpPr>
          <p:cNvPr id="6" name="TextBox 5"/>
          <p:cNvSpPr txBox="1"/>
          <p:nvPr/>
        </p:nvSpPr>
        <p:spPr>
          <a:xfrm>
            <a:off x="214282" y="4786322"/>
            <a:ext cx="8643966" cy="1477328"/>
          </a:xfrm>
          <a:prstGeom prst="rect">
            <a:avLst/>
          </a:prstGeom>
          <a:noFill/>
        </p:spPr>
        <p:txBody>
          <a:bodyPr wrap="square" rtlCol="0">
            <a:spAutoFit/>
          </a:bodyPr>
          <a:lstStyle/>
          <a:p>
            <a:r>
              <a:rPr lang="en-US" dirty="0" err="1" smtClean="0"/>
              <a:t>Lapisan</a:t>
            </a:r>
            <a:r>
              <a:rPr lang="en-US" dirty="0" smtClean="0"/>
              <a:t>  1,4,6 </a:t>
            </a:r>
            <a:r>
              <a:rPr lang="en-US" dirty="0" err="1" smtClean="0"/>
              <a:t>menerima</a:t>
            </a:r>
            <a:r>
              <a:rPr lang="en-US" dirty="0" smtClean="0"/>
              <a:t> </a:t>
            </a:r>
            <a:r>
              <a:rPr lang="en-US" dirty="0" err="1" smtClean="0"/>
              <a:t>masukan</a:t>
            </a:r>
            <a:r>
              <a:rPr lang="en-US" dirty="0" smtClean="0"/>
              <a:t> </a:t>
            </a:r>
            <a:r>
              <a:rPr lang="en-US" dirty="0" err="1" smtClean="0"/>
              <a:t>mata</a:t>
            </a:r>
            <a:r>
              <a:rPr lang="en-US" dirty="0" smtClean="0"/>
              <a:t> </a:t>
            </a:r>
            <a:r>
              <a:rPr lang="en-US" dirty="0" err="1" smtClean="0"/>
              <a:t>kontralateral</a:t>
            </a:r>
            <a:r>
              <a:rPr lang="en-US" dirty="0" smtClean="0"/>
              <a:t> (</a:t>
            </a:r>
            <a:r>
              <a:rPr lang="en-US" dirty="0" err="1" smtClean="0"/>
              <a:t>kiri</a:t>
            </a:r>
            <a:r>
              <a:rPr lang="en-US" dirty="0" smtClean="0"/>
              <a:t>)</a:t>
            </a:r>
          </a:p>
          <a:p>
            <a:r>
              <a:rPr lang="en-US" dirty="0" err="1" smtClean="0"/>
              <a:t>Lapisan</a:t>
            </a:r>
            <a:r>
              <a:rPr lang="en-US" dirty="0" smtClean="0"/>
              <a:t> 2,3,5 </a:t>
            </a:r>
            <a:r>
              <a:rPr lang="en-US" dirty="0" err="1" smtClean="0"/>
              <a:t>menerima</a:t>
            </a:r>
            <a:r>
              <a:rPr lang="en-US" dirty="0" smtClean="0"/>
              <a:t> </a:t>
            </a:r>
            <a:r>
              <a:rPr lang="en-US" dirty="0" err="1" smtClean="0"/>
              <a:t>masukan</a:t>
            </a:r>
            <a:r>
              <a:rPr lang="en-US" dirty="0" smtClean="0"/>
              <a:t> </a:t>
            </a:r>
            <a:r>
              <a:rPr lang="en-US" dirty="0" err="1" smtClean="0"/>
              <a:t>mata</a:t>
            </a:r>
            <a:r>
              <a:rPr lang="en-US" dirty="0" smtClean="0"/>
              <a:t> </a:t>
            </a:r>
            <a:r>
              <a:rPr lang="en-US" dirty="0" err="1" smtClean="0"/>
              <a:t>ipsilateral</a:t>
            </a:r>
            <a:r>
              <a:rPr lang="en-US" dirty="0" smtClean="0"/>
              <a:t> (</a:t>
            </a:r>
            <a:r>
              <a:rPr lang="en-US" dirty="0" err="1" smtClean="0"/>
              <a:t>kanan</a:t>
            </a:r>
            <a:r>
              <a:rPr lang="en-US" dirty="0" smtClean="0"/>
              <a:t>)</a:t>
            </a:r>
          </a:p>
          <a:p>
            <a:r>
              <a:rPr lang="en-US" dirty="0" err="1" smtClean="0"/>
              <a:t>Lapisan</a:t>
            </a:r>
            <a:r>
              <a:rPr lang="en-US" dirty="0" smtClean="0"/>
              <a:t> 1-2  </a:t>
            </a:r>
            <a:r>
              <a:rPr lang="en-US" dirty="0" err="1" smtClean="0"/>
              <a:t>lapisan</a:t>
            </a:r>
            <a:r>
              <a:rPr lang="en-US" dirty="0" smtClean="0"/>
              <a:t> </a:t>
            </a:r>
            <a:r>
              <a:rPr lang="en-US" dirty="0" err="1" smtClean="0"/>
              <a:t>magnoselular</a:t>
            </a:r>
            <a:r>
              <a:rPr lang="en-US" dirty="0" smtClean="0"/>
              <a:t>, </a:t>
            </a:r>
            <a:r>
              <a:rPr lang="en-US" dirty="0" err="1" smtClean="0"/>
              <a:t>lapisan</a:t>
            </a:r>
            <a:r>
              <a:rPr lang="en-US" dirty="0" smtClean="0"/>
              <a:t> 3-6 </a:t>
            </a:r>
            <a:r>
              <a:rPr lang="en-US" dirty="0" err="1" smtClean="0"/>
              <a:t>lapisan</a:t>
            </a:r>
            <a:r>
              <a:rPr lang="en-US" dirty="0" smtClean="0"/>
              <a:t> </a:t>
            </a:r>
            <a:r>
              <a:rPr lang="en-US" dirty="0" err="1" smtClean="0"/>
              <a:t>parvoselular</a:t>
            </a:r>
            <a:endParaRPr lang="en-US" dirty="0" smtClean="0"/>
          </a:p>
          <a:p>
            <a:r>
              <a:rPr lang="en-US" dirty="0" err="1" smtClean="0"/>
              <a:t>Sublapisan</a:t>
            </a:r>
            <a:r>
              <a:rPr lang="en-US" dirty="0" smtClean="0"/>
              <a:t> </a:t>
            </a:r>
            <a:r>
              <a:rPr lang="en-US" dirty="0" err="1" smtClean="0"/>
              <a:t>konioselular</a:t>
            </a:r>
            <a:r>
              <a:rPr lang="en-US" dirty="0" smtClean="0"/>
              <a:t> </a:t>
            </a:r>
            <a:r>
              <a:rPr lang="en-US" dirty="0" err="1" smtClean="0"/>
              <a:t>pada</a:t>
            </a:r>
            <a:r>
              <a:rPr lang="en-US" dirty="0" smtClean="0"/>
              <a:t> area ventral </a:t>
            </a:r>
            <a:r>
              <a:rPr lang="en-US" dirty="0" err="1" smtClean="0"/>
              <a:t>terhadap</a:t>
            </a:r>
            <a:r>
              <a:rPr lang="en-US" dirty="0" smtClean="0"/>
              <a:t> </a:t>
            </a:r>
            <a:r>
              <a:rPr lang="en-US" dirty="0" err="1" smtClean="0"/>
              <a:t>masing-masing</a:t>
            </a:r>
            <a:r>
              <a:rPr lang="en-US" dirty="0" smtClean="0"/>
              <a:t> </a:t>
            </a:r>
            <a:r>
              <a:rPr lang="en-US" dirty="0" err="1" smtClean="0"/>
              <a:t>lapisan</a:t>
            </a:r>
            <a:r>
              <a:rPr lang="en-US" dirty="0" smtClean="0"/>
              <a:t> </a:t>
            </a:r>
            <a:r>
              <a:rPr lang="en-US" dirty="0" err="1" smtClean="0"/>
              <a:t>magnoselular</a:t>
            </a:r>
            <a:r>
              <a:rPr lang="en-US" dirty="0" smtClean="0"/>
              <a:t> &amp; </a:t>
            </a:r>
            <a:r>
              <a:rPr lang="en-US" dirty="0" err="1" smtClean="0"/>
              <a:t>parvoselular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par>
                                <p:cTn id="11" presetID="34" presetClass="entr" presetSubtype="0" fill="hold" nodeType="withEffect">
                                  <p:stCondLst>
                                    <p:cond delay="0"/>
                                  </p:stCondLst>
                                  <p:childTnLst>
                                    <p:set>
                                      <p:cBhvr>
                                        <p:cTn id="12" dur="1" fill="hold">
                                          <p:stCondLst>
                                            <p:cond delay="0"/>
                                          </p:stCondLst>
                                        </p:cTn>
                                        <p:tgtEl>
                                          <p:spTgt spid="9218"/>
                                        </p:tgtEl>
                                        <p:attrNameLst>
                                          <p:attrName>style.visibility</p:attrName>
                                        </p:attrNameLst>
                                      </p:cBhvr>
                                      <p:to>
                                        <p:strVal val="visible"/>
                                      </p:to>
                                    </p:set>
                                    <p:anim from="(-#ppt_w/2)" to="(#ppt_x)" calcmode="lin" valueType="num">
                                      <p:cBhvr>
                                        <p:cTn id="13" dur="600" fill="hold">
                                          <p:stCondLst>
                                            <p:cond delay="0"/>
                                          </p:stCondLst>
                                        </p:cTn>
                                        <p:tgtEl>
                                          <p:spTgt spid="9218"/>
                                        </p:tgtEl>
                                        <p:attrNameLst>
                                          <p:attrName>ppt_x</p:attrName>
                                        </p:attrNameLst>
                                      </p:cBhvr>
                                    </p:anim>
                                    <p:anim from="0" to="-1.0" calcmode="lin" valueType="num">
                                      <p:cBhvr>
                                        <p:cTn id="14" dur="200" decel="50000" autoRev="1" fill="hold">
                                          <p:stCondLst>
                                            <p:cond delay="600"/>
                                          </p:stCondLst>
                                        </p:cTn>
                                        <p:tgtEl>
                                          <p:spTgt spid="9218"/>
                                        </p:tgtEl>
                                        <p:attrNameLst>
                                          <p:attrName>xshear</p:attrName>
                                        </p:attrNameLst>
                                      </p:cBhvr>
                                    </p:anim>
                                    <p:animScale>
                                      <p:cBhvr>
                                        <p:cTn id="15" dur="200" decel="100000" autoRev="1" fill="hold">
                                          <p:stCondLst>
                                            <p:cond delay="600"/>
                                          </p:stCondLst>
                                        </p:cTn>
                                        <p:tgtEl>
                                          <p:spTgt spid="9218"/>
                                        </p:tgtEl>
                                      </p:cBhvr>
                                      <p:from x="100000" y="100000"/>
                                      <p:to x="80000" y="100000"/>
                                    </p:animScale>
                                    <p:anim by="(#ppt_h/3+#ppt_w*0.1)" calcmode="lin" valueType="num">
                                      <p:cBhvr additive="sum">
                                        <p:cTn id="16" dur="200" decel="100000" autoRev="1" fill="hold">
                                          <p:stCondLst>
                                            <p:cond delay="600"/>
                                          </p:stCondLst>
                                        </p:cTn>
                                        <p:tgtEl>
                                          <p:spTgt spid="9218"/>
                                        </p:tgtEl>
                                        <p:attrNameLst>
                                          <p:attrName>ppt_x</p:attrName>
                                        </p:attrNameLst>
                                      </p:cBhvr>
                                    </p:anim>
                                  </p:childTnLst>
                                </p:cTn>
                              </p:par>
                              <p:par>
                                <p:cTn id="17" presetID="3"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t>Fungsi</a:t>
            </a:r>
            <a:r>
              <a:rPr lang="en-US" sz="3200" dirty="0" smtClean="0"/>
              <a:t> </a:t>
            </a:r>
            <a:r>
              <a:rPr lang="en-US" sz="3200" dirty="0" err="1" smtClean="0"/>
              <a:t>korteks</a:t>
            </a:r>
            <a:r>
              <a:rPr lang="en-US" sz="3200" dirty="0" smtClean="0"/>
              <a:t> visual</a:t>
            </a:r>
            <a:endParaRPr lang="en-US" sz="3200" dirty="0"/>
          </a:p>
        </p:txBody>
      </p:sp>
      <p:sp>
        <p:nvSpPr>
          <p:cNvPr id="3" name="Content Placeholder 2"/>
          <p:cNvSpPr>
            <a:spLocks noGrp="1"/>
          </p:cNvSpPr>
          <p:nvPr>
            <p:ph idx="1"/>
          </p:nvPr>
        </p:nvSpPr>
        <p:spPr>
          <a:xfrm>
            <a:off x="533400" y="1295400"/>
            <a:ext cx="8229600" cy="4525963"/>
          </a:xfrm>
        </p:spPr>
        <p:txBody>
          <a:bodyPr>
            <a:normAutofit lnSpcReduction="10000"/>
          </a:bodyPr>
          <a:lstStyle/>
          <a:p>
            <a:pPr>
              <a:buNone/>
              <a:tabLst>
                <a:tab pos="573088" algn="l"/>
              </a:tabLst>
            </a:pPr>
            <a:r>
              <a:rPr lang="en-US" sz="2000" dirty="0" err="1" smtClean="0"/>
              <a:t>Neuronnya</a:t>
            </a:r>
            <a:r>
              <a:rPr lang="en-US" sz="2000" dirty="0" smtClean="0"/>
              <a:t> </a:t>
            </a:r>
            <a:r>
              <a:rPr lang="en-US" sz="2000" dirty="0" err="1" smtClean="0"/>
              <a:t>peka</a:t>
            </a:r>
            <a:r>
              <a:rPr lang="en-US" sz="2000" dirty="0" smtClean="0"/>
              <a:t> </a:t>
            </a:r>
            <a:r>
              <a:rPr lang="en-US" sz="2000" dirty="0" err="1" smtClean="0"/>
              <a:t>terhadap</a:t>
            </a:r>
            <a:r>
              <a:rPr lang="en-US" sz="2000" dirty="0" smtClean="0"/>
              <a:t> </a:t>
            </a:r>
            <a:r>
              <a:rPr lang="en-US" sz="2000" dirty="0" err="1" smtClean="0">
                <a:solidFill>
                  <a:srgbClr val="FF0000"/>
                </a:solidFill>
              </a:rPr>
              <a:t>orientasi</a:t>
            </a:r>
            <a:r>
              <a:rPr lang="en-US" sz="2000" dirty="0" smtClean="0">
                <a:solidFill>
                  <a:srgbClr val="FF0000"/>
                </a:solidFill>
              </a:rPr>
              <a:t> </a:t>
            </a:r>
            <a:r>
              <a:rPr lang="en-US" sz="2000" dirty="0" err="1" smtClean="0">
                <a:solidFill>
                  <a:srgbClr val="FF0000"/>
                </a:solidFill>
              </a:rPr>
              <a:t>dan</a:t>
            </a:r>
            <a:r>
              <a:rPr lang="en-US" sz="2000" dirty="0" smtClean="0">
                <a:solidFill>
                  <a:srgbClr val="FF0000"/>
                </a:solidFill>
              </a:rPr>
              <a:t> </a:t>
            </a:r>
            <a:r>
              <a:rPr lang="en-US" sz="2000" dirty="0" err="1" smtClean="0">
                <a:solidFill>
                  <a:srgbClr val="FF0000"/>
                </a:solidFill>
              </a:rPr>
              <a:t>pergerakan</a:t>
            </a:r>
            <a:r>
              <a:rPr lang="en-US" sz="2000" dirty="0" smtClean="0"/>
              <a:t>, Hubel </a:t>
            </a:r>
            <a:r>
              <a:rPr lang="en-US" sz="2000" dirty="0" err="1" smtClean="0"/>
              <a:t>dan</a:t>
            </a:r>
            <a:r>
              <a:rPr lang="en-US" sz="2000" dirty="0" smtClean="0"/>
              <a:t> Wiesel </a:t>
            </a:r>
            <a:r>
              <a:rPr lang="en-US" sz="2000" dirty="0" err="1" smtClean="0"/>
              <a:t>menyebutnya</a:t>
            </a:r>
            <a:r>
              <a:rPr lang="en-US" sz="2000" dirty="0" smtClean="0"/>
              <a:t> </a:t>
            </a:r>
            <a:r>
              <a:rPr lang="en-US" sz="2000" dirty="0" err="1" smtClean="0"/>
              <a:t>sebagai</a:t>
            </a:r>
            <a:r>
              <a:rPr lang="en-US" sz="2000" dirty="0" smtClean="0"/>
              <a:t> :</a:t>
            </a:r>
          </a:p>
          <a:p>
            <a:pPr>
              <a:buNone/>
            </a:pPr>
            <a:r>
              <a:rPr lang="en-US" sz="2000" dirty="0" smtClean="0"/>
              <a:t>	1. </a:t>
            </a:r>
            <a:r>
              <a:rPr lang="en-US" sz="2000" dirty="0" err="1" smtClean="0"/>
              <a:t>Sel-sel</a:t>
            </a:r>
            <a:r>
              <a:rPr lang="en-US" sz="2000" dirty="0" smtClean="0"/>
              <a:t> </a:t>
            </a:r>
            <a:r>
              <a:rPr lang="en-US" sz="2000" dirty="0" err="1" smtClean="0"/>
              <a:t>sederhana</a:t>
            </a:r>
            <a:r>
              <a:rPr lang="en-US" sz="2000" dirty="0" smtClean="0"/>
              <a:t>, </a:t>
            </a:r>
            <a:r>
              <a:rPr lang="en-US" sz="2000" dirty="0" err="1" smtClean="0"/>
              <a:t>merangsang</a:t>
            </a:r>
            <a:r>
              <a:rPr lang="en-US" sz="2000" dirty="0" smtClean="0"/>
              <a:t> </a:t>
            </a:r>
            <a:r>
              <a:rPr lang="en-US" sz="2000" dirty="0" err="1" smtClean="0"/>
              <a:t>sel</a:t>
            </a:r>
            <a:r>
              <a:rPr lang="en-US" sz="2000" dirty="0" smtClean="0"/>
              <a:t> </a:t>
            </a:r>
            <a:r>
              <a:rPr lang="en-US" sz="2000" dirty="0" err="1" smtClean="0"/>
              <a:t>di</a:t>
            </a:r>
            <a:r>
              <a:rPr lang="en-US" sz="2000" dirty="0" smtClean="0"/>
              <a:t> </a:t>
            </a:r>
            <a:r>
              <a:rPr lang="en-US" sz="2000" dirty="0" err="1" smtClean="0"/>
              <a:t>pusat</a:t>
            </a:r>
            <a:r>
              <a:rPr lang="en-US" sz="2000" dirty="0" smtClean="0"/>
              <a:t> </a:t>
            </a:r>
            <a:r>
              <a:rPr lang="en-US" sz="2000" dirty="0" err="1" smtClean="0"/>
              <a:t>medan</a:t>
            </a:r>
            <a:r>
              <a:rPr lang="en-US" sz="2000" dirty="0" smtClean="0"/>
              <a:t> </a:t>
            </a:r>
            <a:r>
              <a:rPr lang="en-US" sz="2000" dirty="0" err="1" smtClean="0"/>
              <a:t>reseptif</a:t>
            </a:r>
            <a:r>
              <a:rPr lang="en-US" sz="2000" dirty="0" smtClean="0"/>
              <a:t>.</a:t>
            </a:r>
          </a:p>
          <a:p>
            <a:pPr>
              <a:buNone/>
            </a:pPr>
            <a:r>
              <a:rPr lang="en-US" sz="2000" dirty="0" smtClean="0"/>
              <a:t>	2. </a:t>
            </a:r>
            <a:r>
              <a:rPr lang="en-US" sz="2000" dirty="0" err="1" smtClean="0"/>
              <a:t>Sel-sel</a:t>
            </a:r>
            <a:r>
              <a:rPr lang="en-US" sz="2000" dirty="0" smtClean="0"/>
              <a:t> </a:t>
            </a:r>
            <a:r>
              <a:rPr lang="en-US" sz="2000" dirty="0" err="1" smtClean="0"/>
              <a:t>kompleks</a:t>
            </a:r>
            <a:r>
              <a:rPr lang="en-US" sz="2000" dirty="0" smtClean="0"/>
              <a:t>, </a:t>
            </a:r>
            <a:r>
              <a:rPr lang="en-US" sz="2000" dirty="0" err="1" smtClean="0"/>
              <a:t>pendeteksi</a:t>
            </a:r>
            <a:r>
              <a:rPr lang="en-US" sz="2000" dirty="0" smtClean="0"/>
              <a:t> </a:t>
            </a:r>
            <a:r>
              <a:rPr lang="en-US" sz="2000" dirty="0" err="1" smtClean="0"/>
              <a:t>gerakan</a:t>
            </a:r>
            <a:r>
              <a:rPr lang="en-US" sz="2000" dirty="0" smtClean="0"/>
              <a:t> </a:t>
            </a:r>
          </a:p>
          <a:p>
            <a:pPr>
              <a:buNone/>
            </a:pPr>
            <a:r>
              <a:rPr lang="en-US" sz="2000" dirty="0" smtClean="0"/>
              <a:t>	3. </a:t>
            </a:r>
            <a:r>
              <a:rPr lang="en-US" sz="2000" dirty="0" err="1" smtClean="0"/>
              <a:t>Sel-sel</a:t>
            </a:r>
            <a:r>
              <a:rPr lang="en-US" sz="2000" dirty="0" smtClean="0"/>
              <a:t> </a:t>
            </a:r>
            <a:r>
              <a:rPr lang="en-US" sz="2000" dirty="0" err="1" smtClean="0"/>
              <a:t>hiperkompleks</a:t>
            </a:r>
            <a:r>
              <a:rPr lang="en-US" sz="2000" dirty="0" smtClean="0"/>
              <a:t>, </a:t>
            </a:r>
            <a:r>
              <a:rPr lang="en-US" sz="2000" dirty="0" err="1" smtClean="0"/>
              <a:t>mendeteksi</a:t>
            </a:r>
            <a:r>
              <a:rPr lang="en-US" sz="2000" dirty="0" smtClean="0"/>
              <a:t> </a:t>
            </a:r>
            <a:r>
              <a:rPr lang="en-US" sz="2000" dirty="0" err="1" smtClean="0"/>
              <a:t>lokasi</a:t>
            </a:r>
            <a:r>
              <a:rPr lang="en-US" sz="2000" dirty="0" smtClean="0"/>
              <a:t> </a:t>
            </a:r>
            <a:r>
              <a:rPr lang="en-US" sz="2000" dirty="0" err="1" smtClean="0"/>
              <a:t>ujung</a:t>
            </a:r>
            <a:r>
              <a:rPr lang="en-US" sz="2000" dirty="0" smtClean="0"/>
              <a:t> </a:t>
            </a:r>
            <a:r>
              <a:rPr lang="en-US" sz="2000" dirty="0" err="1" smtClean="0"/>
              <a:t>garis</a:t>
            </a:r>
            <a:r>
              <a:rPr lang="en-US" sz="2000" dirty="0" smtClean="0"/>
              <a:t> yang </a:t>
            </a:r>
            <a:r>
              <a:rPr lang="en-US" sz="2000" dirty="0" err="1" smtClean="0"/>
              <a:t>berorientasi</a:t>
            </a:r>
            <a:r>
              <a:rPr lang="en-US" sz="2000" dirty="0" smtClean="0"/>
              <a:t> </a:t>
            </a:r>
            <a:r>
              <a:rPr lang="en-US" sz="2000" dirty="0" err="1" smtClean="0"/>
              <a:t>tertentu</a:t>
            </a:r>
            <a:endParaRPr lang="en-US" sz="2000" dirty="0" smtClean="0"/>
          </a:p>
          <a:p>
            <a:pPr>
              <a:buNone/>
            </a:pPr>
            <a:r>
              <a:rPr lang="en-US" sz="2000" dirty="0" err="1" smtClean="0">
                <a:solidFill>
                  <a:srgbClr val="FF0000"/>
                </a:solidFill>
              </a:rPr>
              <a:t>Frekuensi</a:t>
            </a:r>
            <a:r>
              <a:rPr lang="en-US" sz="2000" dirty="0" smtClean="0">
                <a:solidFill>
                  <a:srgbClr val="FF0000"/>
                </a:solidFill>
              </a:rPr>
              <a:t> </a:t>
            </a:r>
            <a:r>
              <a:rPr lang="en-US" sz="2000" dirty="0" err="1" smtClean="0">
                <a:solidFill>
                  <a:srgbClr val="FF0000"/>
                </a:solidFill>
              </a:rPr>
              <a:t>spasial</a:t>
            </a:r>
            <a:r>
              <a:rPr lang="en-US" sz="2000" dirty="0" smtClean="0">
                <a:solidFill>
                  <a:srgbClr val="FF0000"/>
                </a:solidFill>
              </a:rPr>
              <a:t> </a:t>
            </a:r>
            <a:r>
              <a:rPr lang="en-US" sz="2000" dirty="0" smtClean="0"/>
              <a:t>(</a:t>
            </a:r>
            <a:r>
              <a:rPr lang="en-US" sz="2000" dirty="0" err="1" smtClean="0"/>
              <a:t>lebar</a:t>
            </a:r>
            <a:r>
              <a:rPr lang="en-US" sz="2000" dirty="0" smtClean="0"/>
              <a:t> </a:t>
            </a:r>
            <a:r>
              <a:rPr lang="en-US" sz="2000" dirty="0" err="1" smtClean="0"/>
              <a:t>relatif</a:t>
            </a:r>
            <a:r>
              <a:rPr lang="en-US" sz="2000" dirty="0" smtClean="0"/>
              <a:t> pita-pita </a:t>
            </a:r>
            <a:r>
              <a:rPr lang="en-US" sz="2000" dirty="0" err="1" smtClean="0"/>
              <a:t>dalam</a:t>
            </a:r>
            <a:r>
              <a:rPr lang="en-US" sz="2000" dirty="0" smtClean="0"/>
              <a:t> </a:t>
            </a:r>
            <a:r>
              <a:rPr lang="en-US" sz="2000" dirty="0" err="1" smtClean="0"/>
              <a:t>kisi-kisi</a:t>
            </a:r>
            <a:r>
              <a:rPr lang="en-US" sz="2000" dirty="0" smtClean="0"/>
              <a:t> (</a:t>
            </a:r>
            <a:r>
              <a:rPr lang="en-US" sz="2000" dirty="0" err="1" smtClean="0"/>
              <a:t>garis</a:t>
            </a:r>
            <a:r>
              <a:rPr lang="en-US" sz="2000" dirty="0" smtClean="0"/>
              <a:t> </a:t>
            </a:r>
            <a:r>
              <a:rPr lang="en-US" sz="2000" dirty="0" err="1" smtClean="0"/>
              <a:t>dan</a:t>
            </a:r>
            <a:r>
              <a:rPr lang="en-US" sz="2000" dirty="0" smtClean="0"/>
              <a:t> </a:t>
            </a:r>
            <a:r>
              <a:rPr lang="en-US" sz="2000" dirty="0" err="1" smtClean="0"/>
              <a:t>tepian</a:t>
            </a:r>
            <a:r>
              <a:rPr lang="en-US" sz="2000" dirty="0" smtClean="0"/>
              <a:t>) </a:t>
            </a:r>
            <a:r>
              <a:rPr lang="en-US" sz="2000" dirty="0" err="1" smtClean="0"/>
              <a:t>merespon</a:t>
            </a:r>
            <a:r>
              <a:rPr lang="en-US" sz="2000" dirty="0" smtClean="0"/>
              <a:t> paling </a:t>
            </a:r>
            <a:r>
              <a:rPr lang="en-US" sz="2000" dirty="0" err="1" smtClean="0"/>
              <a:t>baik</a:t>
            </a:r>
            <a:r>
              <a:rPr lang="en-US" sz="2000" dirty="0" smtClean="0"/>
              <a:t> </a:t>
            </a:r>
            <a:r>
              <a:rPr lang="en-US" sz="2000" dirty="0" err="1" smtClean="0"/>
              <a:t>terhadap</a:t>
            </a:r>
            <a:r>
              <a:rPr lang="en-US" sz="2000" dirty="0" smtClean="0"/>
              <a:t> </a:t>
            </a:r>
            <a:r>
              <a:rPr lang="en-US" sz="2000" dirty="0" err="1" smtClean="0"/>
              <a:t>kisi</a:t>
            </a:r>
            <a:r>
              <a:rPr lang="en-US" sz="2000" dirty="0" smtClean="0"/>
              <a:t> – </a:t>
            </a:r>
            <a:r>
              <a:rPr lang="en-US" sz="2000" dirty="0" err="1" smtClean="0"/>
              <a:t>kisi</a:t>
            </a:r>
            <a:r>
              <a:rPr lang="en-US" sz="2000" dirty="0" smtClean="0"/>
              <a:t> </a:t>
            </a:r>
            <a:r>
              <a:rPr lang="en-US" sz="2000" dirty="0" err="1" smtClean="0"/>
              <a:t>gelombang</a:t>
            </a:r>
            <a:r>
              <a:rPr lang="en-US" sz="2000" dirty="0" smtClean="0"/>
              <a:t> sinus (</a:t>
            </a:r>
            <a:r>
              <a:rPr lang="en-US" sz="2000" dirty="0" err="1" smtClean="0"/>
              <a:t>kabur</a:t>
            </a:r>
            <a:r>
              <a:rPr lang="en-US" sz="2000" dirty="0" smtClean="0"/>
              <a:t>).</a:t>
            </a:r>
          </a:p>
          <a:p>
            <a:pPr>
              <a:buNone/>
            </a:pPr>
            <a:r>
              <a:rPr lang="en-US" sz="2000" dirty="0" err="1" smtClean="0">
                <a:solidFill>
                  <a:srgbClr val="FF0000"/>
                </a:solidFill>
              </a:rPr>
              <a:t>Disparitas</a:t>
            </a:r>
            <a:r>
              <a:rPr lang="en-US" sz="2000" dirty="0" smtClean="0">
                <a:solidFill>
                  <a:srgbClr val="FF0000"/>
                </a:solidFill>
              </a:rPr>
              <a:t> Retina</a:t>
            </a:r>
            <a:r>
              <a:rPr lang="en-US" sz="2000" dirty="0" smtClean="0"/>
              <a:t>, </a:t>
            </a:r>
            <a:r>
              <a:rPr lang="en-US" sz="2000" dirty="0" err="1" smtClean="0"/>
              <a:t>titik-titik</a:t>
            </a:r>
            <a:r>
              <a:rPr lang="en-US" sz="2000" dirty="0" smtClean="0"/>
              <a:t> </a:t>
            </a:r>
            <a:r>
              <a:rPr lang="en-US" sz="2000" dirty="0" err="1" smtClean="0"/>
              <a:t>pada</a:t>
            </a:r>
            <a:r>
              <a:rPr lang="en-US" sz="2000" dirty="0" smtClean="0"/>
              <a:t> </a:t>
            </a:r>
            <a:r>
              <a:rPr lang="en-US" sz="2000" dirty="0" err="1" smtClean="0"/>
              <a:t>objek-objek</a:t>
            </a:r>
            <a:r>
              <a:rPr lang="en-US" sz="2000" dirty="0" smtClean="0"/>
              <a:t> yang </a:t>
            </a:r>
            <a:r>
              <a:rPr lang="en-US" sz="2000" dirty="0" err="1" smtClean="0"/>
              <a:t>terletak</a:t>
            </a:r>
            <a:r>
              <a:rPr lang="en-US" sz="2000" dirty="0" smtClean="0"/>
              <a:t> </a:t>
            </a:r>
            <a:r>
              <a:rPr lang="en-US" sz="2000" dirty="0" err="1" smtClean="0"/>
              <a:t>berbeda-beda</a:t>
            </a:r>
            <a:r>
              <a:rPr lang="en-US" sz="2000" dirty="0" smtClean="0"/>
              <a:t> </a:t>
            </a:r>
            <a:r>
              <a:rPr lang="en-US" sz="2000" dirty="0" err="1" smtClean="0"/>
              <a:t>dari</a:t>
            </a:r>
            <a:r>
              <a:rPr lang="en-US" sz="2000" dirty="0" smtClean="0"/>
              <a:t> </a:t>
            </a:r>
            <a:r>
              <a:rPr lang="en-US" sz="2000" dirty="0" err="1" smtClean="0"/>
              <a:t>pengamat</a:t>
            </a:r>
            <a:r>
              <a:rPr lang="en-US" sz="2000" dirty="0" smtClean="0"/>
              <a:t> </a:t>
            </a:r>
            <a:r>
              <a:rPr lang="en-US" sz="2000" dirty="0" err="1" smtClean="0"/>
              <a:t>akan</a:t>
            </a:r>
            <a:r>
              <a:rPr lang="en-US" sz="2000" dirty="0" smtClean="0"/>
              <a:t> </a:t>
            </a:r>
            <a:r>
              <a:rPr lang="en-US" sz="2000" dirty="0" err="1" smtClean="0"/>
              <a:t>jatuh</a:t>
            </a:r>
            <a:r>
              <a:rPr lang="en-US" sz="2000" dirty="0" smtClean="0"/>
              <a:t> </a:t>
            </a:r>
            <a:r>
              <a:rPr lang="en-US" sz="2000" dirty="0" err="1" smtClean="0"/>
              <a:t>pada</a:t>
            </a:r>
            <a:r>
              <a:rPr lang="en-US" sz="2000" dirty="0" smtClean="0"/>
              <a:t> </a:t>
            </a:r>
            <a:r>
              <a:rPr lang="en-US" sz="2000" dirty="0" err="1" smtClean="0"/>
              <a:t>lokasi</a:t>
            </a:r>
            <a:r>
              <a:rPr lang="en-US" sz="2000" dirty="0" smtClean="0"/>
              <a:t> yang </a:t>
            </a:r>
            <a:r>
              <a:rPr lang="en-US" sz="2000" dirty="0" err="1" smtClean="0"/>
              <a:t>sedikit</a:t>
            </a:r>
            <a:r>
              <a:rPr lang="en-US" sz="2000" dirty="0" smtClean="0"/>
              <a:t> </a:t>
            </a:r>
            <a:r>
              <a:rPr lang="en-US" sz="2000" dirty="0" err="1" smtClean="0"/>
              <a:t>berbeda</a:t>
            </a:r>
            <a:r>
              <a:rPr lang="en-US" sz="2000" dirty="0" smtClean="0"/>
              <a:t> </a:t>
            </a:r>
            <a:r>
              <a:rPr lang="en-US" sz="2000" dirty="0" err="1" smtClean="0"/>
              <a:t>dikedua</a:t>
            </a:r>
            <a:r>
              <a:rPr lang="en-US" sz="2000" dirty="0" smtClean="0"/>
              <a:t> retina, </a:t>
            </a:r>
            <a:r>
              <a:rPr lang="en-US" sz="2000" dirty="0" err="1" smtClean="0"/>
              <a:t>sebagai</a:t>
            </a:r>
            <a:r>
              <a:rPr lang="en-US" sz="2000" dirty="0" smtClean="0"/>
              <a:t> </a:t>
            </a:r>
            <a:r>
              <a:rPr lang="en-US" sz="2000" dirty="0" err="1" smtClean="0"/>
              <a:t>dasar</a:t>
            </a:r>
            <a:r>
              <a:rPr lang="en-US" sz="2000" dirty="0" smtClean="0"/>
              <a:t> </a:t>
            </a:r>
            <a:r>
              <a:rPr lang="en-US" sz="2000" dirty="0" err="1" smtClean="0"/>
              <a:t>stereopsis</a:t>
            </a:r>
            <a:r>
              <a:rPr lang="en-US" sz="2000" dirty="0" smtClean="0"/>
              <a:t> (</a:t>
            </a:r>
            <a:r>
              <a:rPr lang="en-US" sz="2000" dirty="0" err="1" smtClean="0"/>
              <a:t>persepsi</a:t>
            </a:r>
            <a:r>
              <a:rPr lang="en-US" sz="2000" dirty="0" smtClean="0"/>
              <a:t> </a:t>
            </a:r>
            <a:r>
              <a:rPr lang="en-US" sz="2000" dirty="0" err="1" smtClean="0"/>
              <a:t>kedalaman</a:t>
            </a:r>
            <a:r>
              <a:rPr lang="en-US" sz="2000" dirty="0" smtClean="0"/>
              <a:t> visual)</a:t>
            </a:r>
          </a:p>
          <a:p>
            <a:pPr>
              <a:buNone/>
            </a:pPr>
            <a:r>
              <a:rPr lang="en-US" sz="2000" dirty="0" err="1" smtClean="0">
                <a:solidFill>
                  <a:srgbClr val="FF0000"/>
                </a:solidFill>
              </a:rPr>
              <a:t>Warna</a:t>
            </a:r>
            <a:r>
              <a:rPr lang="en-US" sz="2000" dirty="0" smtClean="0"/>
              <a:t>, </a:t>
            </a:r>
            <a:r>
              <a:rPr lang="en-US" sz="2000" dirty="0" err="1" smtClean="0"/>
              <a:t>Informasi</a:t>
            </a:r>
            <a:r>
              <a:rPr lang="en-US" sz="2000" dirty="0" smtClean="0"/>
              <a:t> </a:t>
            </a:r>
            <a:r>
              <a:rPr lang="en-US" sz="2000" dirty="0" err="1" smtClean="0"/>
              <a:t>dari</a:t>
            </a:r>
            <a:r>
              <a:rPr lang="en-US" sz="2000" dirty="0" smtClean="0"/>
              <a:t> </a:t>
            </a:r>
            <a:r>
              <a:rPr lang="en-US" sz="2000" dirty="0" err="1" smtClean="0"/>
              <a:t>sel</a:t>
            </a:r>
            <a:r>
              <a:rPr lang="en-US" sz="2000" dirty="0" smtClean="0"/>
              <a:t> ganglion </a:t>
            </a:r>
            <a:r>
              <a:rPr lang="en-US" sz="2000" dirty="0" err="1" smtClean="0"/>
              <a:t>peka</a:t>
            </a:r>
            <a:r>
              <a:rPr lang="en-US" sz="2000" dirty="0" smtClean="0"/>
              <a:t> </a:t>
            </a:r>
            <a:r>
              <a:rPr lang="en-US" sz="2000" dirty="0" err="1" smtClean="0"/>
              <a:t>warna</a:t>
            </a:r>
            <a:r>
              <a:rPr lang="en-US" sz="2000" dirty="0" smtClean="0"/>
              <a:t> </a:t>
            </a:r>
            <a:r>
              <a:rPr lang="en-US" sz="2000" dirty="0" err="1" smtClean="0"/>
              <a:t>melalui</a:t>
            </a:r>
            <a:r>
              <a:rPr lang="en-US" sz="2000" dirty="0" smtClean="0"/>
              <a:t> LGN </a:t>
            </a:r>
            <a:r>
              <a:rPr lang="en-US" sz="2000" dirty="0" err="1" smtClean="0"/>
              <a:t>ke</a:t>
            </a:r>
            <a:r>
              <a:rPr lang="en-US" sz="2000" dirty="0" smtClean="0"/>
              <a:t> </a:t>
            </a:r>
            <a:r>
              <a:rPr lang="en-US" sz="2000" dirty="0" err="1" smtClean="0"/>
              <a:t>korteks</a:t>
            </a:r>
            <a:r>
              <a:rPr lang="en-US" sz="2000" dirty="0" smtClean="0"/>
              <a:t> </a:t>
            </a:r>
            <a:r>
              <a:rPr lang="en-US" sz="2000" dirty="0" err="1" smtClean="0"/>
              <a:t>striata</a:t>
            </a:r>
            <a:r>
              <a:rPr lang="en-US" sz="2000" dirty="0" smtClean="0"/>
              <a:t>, </a:t>
            </a:r>
            <a:r>
              <a:rPr lang="en-US" sz="2000" dirty="0" err="1" smtClean="0"/>
              <a:t>Parvoseluler</a:t>
            </a:r>
            <a:r>
              <a:rPr lang="en-US" sz="2000" dirty="0" smtClean="0"/>
              <a:t> </a:t>
            </a:r>
            <a:r>
              <a:rPr lang="en-US" sz="2000" dirty="0" err="1" smtClean="0"/>
              <a:t>hanya</a:t>
            </a:r>
            <a:r>
              <a:rPr lang="en-US" sz="2000" dirty="0" smtClean="0"/>
              <a:t> </a:t>
            </a:r>
            <a:r>
              <a:rPr lang="en-US" sz="2000" dirty="0" err="1" smtClean="0"/>
              <a:t>menerima</a:t>
            </a:r>
            <a:r>
              <a:rPr lang="en-US" sz="2000" dirty="0" smtClean="0"/>
              <a:t> </a:t>
            </a:r>
            <a:r>
              <a:rPr lang="en-US" sz="2000" dirty="0" err="1" smtClean="0"/>
              <a:t>informasi</a:t>
            </a:r>
            <a:r>
              <a:rPr lang="en-US" sz="2000" dirty="0" smtClean="0"/>
              <a:t> </a:t>
            </a:r>
            <a:r>
              <a:rPr lang="en-US" sz="2000" dirty="0" err="1" smtClean="0"/>
              <a:t>dari</a:t>
            </a:r>
            <a:r>
              <a:rPr lang="en-US" sz="2000" dirty="0" smtClean="0"/>
              <a:t> </a:t>
            </a:r>
            <a:r>
              <a:rPr lang="en-US" sz="2000" dirty="0" err="1" smtClean="0"/>
              <a:t>kerucut</a:t>
            </a:r>
            <a:r>
              <a:rPr lang="en-US" sz="2000" dirty="0" smtClean="0"/>
              <a:t> </a:t>
            </a:r>
            <a:r>
              <a:rPr lang="en-US" sz="2000" dirty="0" err="1" smtClean="0"/>
              <a:t>merah</a:t>
            </a:r>
            <a:r>
              <a:rPr lang="en-US" sz="2000" dirty="0" smtClean="0"/>
              <a:t> </a:t>
            </a:r>
            <a:r>
              <a:rPr lang="en-US" sz="2000" dirty="0" err="1" smtClean="0"/>
              <a:t>dan</a:t>
            </a:r>
            <a:r>
              <a:rPr lang="en-US" sz="2000" dirty="0" smtClean="0"/>
              <a:t> </a:t>
            </a:r>
            <a:r>
              <a:rPr lang="en-US" sz="2000" dirty="0" err="1" smtClean="0"/>
              <a:t>hijau</a:t>
            </a:r>
            <a:r>
              <a:rPr lang="en-US" sz="2000" dirty="0" smtClean="0"/>
              <a:t>. </a:t>
            </a:r>
            <a:r>
              <a:rPr lang="en-US" sz="2000" dirty="0" err="1" smtClean="0"/>
              <a:t>Informasi</a:t>
            </a:r>
            <a:r>
              <a:rPr lang="en-US" sz="2000" dirty="0" smtClean="0"/>
              <a:t> </a:t>
            </a:r>
            <a:r>
              <a:rPr lang="en-US" sz="2000" dirty="0" err="1" smtClean="0"/>
              <a:t>tambahan</a:t>
            </a:r>
            <a:r>
              <a:rPr lang="en-US" sz="2000" dirty="0" smtClean="0"/>
              <a:t> </a:t>
            </a:r>
            <a:r>
              <a:rPr lang="en-US" sz="2000" dirty="0" err="1" smtClean="0"/>
              <a:t>dari</a:t>
            </a:r>
            <a:r>
              <a:rPr lang="en-US" sz="2000" dirty="0" smtClean="0"/>
              <a:t> </a:t>
            </a:r>
            <a:r>
              <a:rPr lang="en-US" sz="2000" dirty="0" err="1" smtClean="0"/>
              <a:t>sel</a:t>
            </a:r>
            <a:r>
              <a:rPr lang="en-US" sz="2000" dirty="0" smtClean="0"/>
              <a:t> </a:t>
            </a:r>
            <a:r>
              <a:rPr lang="en-US" sz="2000" dirty="0" err="1" smtClean="0"/>
              <a:t>kerucut</a:t>
            </a:r>
            <a:r>
              <a:rPr lang="en-US" sz="2000" dirty="0" smtClean="0"/>
              <a:t> </a:t>
            </a:r>
            <a:r>
              <a:rPr lang="en-US" sz="2000" dirty="0" err="1" smtClean="0"/>
              <a:t>biru</a:t>
            </a:r>
            <a:r>
              <a:rPr lang="en-US" sz="2000" dirty="0" smtClean="0"/>
              <a:t> </a:t>
            </a:r>
            <a:r>
              <a:rPr lang="en-US" sz="2000" dirty="0" err="1" smtClean="0"/>
              <a:t>diteruskan</a:t>
            </a:r>
            <a:r>
              <a:rPr lang="en-US" sz="2000" dirty="0" smtClean="0"/>
              <a:t> </a:t>
            </a:r>
            <a:r>
              <a:rPr lang="en-US" sz="2000" dirty="0" err="1" smtClean="0"/>
              <a:t>melalui</a:t>
            </a:r>
            <a:r>
              <a:rPr lang="en-US" sz="2000" dirty="0" smtClean="0"/>
              <a:t> </a:t>
            </a:r>
            <a:r>
              <a:rPr lang="en-US" sz="2000" dirty="0" err="1" smtClean="0"/>
              <a:t>konioselular</a:t>
            </a:r>
            <a:r>
              <a:rPr lang="en-US" sz="2000" dirty="0" smtClean="0"/>
              <a:t>.</a:t>
            </a:r>
          </a:p>
          <a:p>
            <a:pPr>
              <a:buNone/>
            </a:pPr>
            <a:endParaRPr lang="en-US" sz="2000" dirty="0" smtClean="0"/>
          </a:p>
          <a:p>
            <a:pPr>
              <a:buNone/>
            </a:pPr>
            <a:endParaRPr lang="en-US" sz="2000" dirty="0" smtClean="0"/>
          </a:p>
          <a:p>
            <a:pPr>
              <a:buNone/>
            </a:pPr>
            <a:endParaRPr lang="en-US" sz="2000"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586690" cy="642942"/>
          </a:xfrm>
        </p:spPr>
        <p:txBody>
          <a:bodyPr>
            <a:normAutofit/>
          </a:bodyPr>
          <a:lstStyle/>
          <a:p>
            <a:r>
              <a:rPr lang="en-US" sz="3200" b="1" dirty="0" err="1" smtClean="0">
                <a:solidFill>
                  <a:srgbClr val="0070C0"/>
                </a:solidFill>
              </a:rPr>
              <a:t>Peran</a:t>
            </a:r>
            <a:r>
              <a:rPr lang="en-US" sz="3200" b="1" dirty="0" smtClean="0">
                <a:solidFill>
                  <a:srgbClr val="0070C0"/>
                </a:solidFill>
              </a:rPr>
              <a:t> </a:t>
            </a:r>
            <a:r>
              <a:rPr lang="en-US" sz="3200" b="1" dirty="0" err="1" smtClean="0">
                <a:solidFill>
                  <a:srgbClr val="0070C0"/>
                </a:solidFill>
              </a:rPr>
              <a:t>Korteks</a:t>
            </a:r>
            <a:r>
              <a:rPr lang="en-US" sz="3200" b="1" dirty="0" smtClean="0">
                <a:solidFill>
                  <a:srgbClr val="0070C0"/>
                </a:solidFill>
              </a:rPr>
              <a:t> </a:t>
            </a:r>
            <a:r>
              <a:rPr lang="en-US" sz="3200" b="1" dirty="0" err="1" smtClean="0">
                <a:solidFill>
                  <a:srgbClr val="0070C0"/>
                </a:solidFill>
              </a:rPr>
              <a:t>asosiasi</a:t>
            </a:r>
            <a:r>
              <a:rPr lang="en-US" sz="3200" b="1" dirty="0" smtClean="0">
                <a:solidFill>
                  <a:srgbClr val="0070C0"/>
                </a:solidFill>
              </a:rPr>
              <a:t> visual</a:t>
            </a:r>
            <a:endParaRPr lang="en-US" sz="3200" b="1" dirty="0">
              <a:solidFill>
                <a:srgbClr val="0070C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970142936"/>
              </p:ext>
            </p:extLst>
          </p:nvPr>
        </p:nvGraphicFramePr>
        <p:xfrm>
          <a:off x="500034" y="1857364"/>
          <a:ext cx="3714744" cy="3500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495800" y="1571612"/>
            <a:ext cx="4648200" cy="3962625"/>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ectangle 5"/>
          <p:cNvSpPr/>
          <p:nvPr/>
        </p:nvSpPr>
        <p:spPr>
          <a:xfrm>
            <a:off x="381000" y="1295400"/>
            <a:ext cx="3304238" cy="461665"/>
          </a:xfrm>
          <a:prstGeom prst="rect">
            <a:avLst/>
          </a:prstGeom>
        </p:spPr>
        <p:txBody>
          <a:bodyPr wrap="none">
            <a:spAutoFit/>
          </a:bodyPr>
          <a:lstStyle/>
          <a:p>
            <a:r>
              <a:rPr lang="en-US" sz="2400" dirty="0" err="1" smtClean="0"/>
              <a:t>Dua</a:t>
            </a:r>
            <a:r>
              <a:rPr lang="en-US" sz="2400" dirty="0" smtClean="0"/>
              <a:t> </a:t>
            </a:r>
            <a:r>
              <a:rPr lang="en-US" sz="2400" dirty="0" err="1" smtClean="0"/>
              <a:t>Aliran</a:t>
            </a:r>
            <a:r>
              <a:rPr lang="en-US" sz="2400" dirty="0" smtClean="0"/>
              <a:t> </a:t>
            </a:r>
            <a:r>
              <a:rPr lang="en-US" sz="2400" dirty="0" err="1" smtClean="0"/>
              <a:t>Analisis</a:t>
            </a:r>
            <a:r>
              <a:rPr lang="en-US" sz="2400" dirty="0" smtClean="0"/>
              <a:t> Visual</a:t>
            </a:r>
            <a:endParaRPr lang="en-US" sz="2400" dirty="0"/>
          </a:p>
        </p:txBody>
      </p:sp>
      <p:sp>
        <p:nvSpPr>
          <p:cNvPr id="7" name="TextBox 6"/>
          <p:cNvSpPr txBox="1"/>
          <p:nvPr/>
        </p:nvSpPr>
        <p:spPr>
          <a:xfrm>
            <a:off x="228600" y="5410200"/>
            <a:ext cx="8763000" cy="923330"/>
          </a:xfrm>
          <a:prstGeom prst="rect">
            <a:avLst/>
          </a:prstGeom>
          <a:noFill/>
        </p:spPr>
        <p:txBody>
          <a:bodyPr wrap="square" rtlCol="0">
            <a:spAutoFit/>
          </a:bodyPr>
          <a:lstStyle/>
          <a:p>
            <a:r>
              <a:rPr lang="en-US" dirty="0" smtClean="0"/>
              <a:t>Dari </a:t>
            </a:r>
            <a:r>
              <a:rPr lang="en-US" dirty="0" err="1" smtClean="0"/>
              <a:t>korteks</a:t>
            </a:r>
            <a:r>
              <a:rPr lang="en-US" dirty="0" smtClean="0"/>
              <a:t> </a:t>
            </a:r>
            <a:r>
              <a:rPr lang="en-US" dirty="0" err="1" smtClean="0"/>
              <a:t>striata</a:t>
            </a:r>
            <a:r>
              <a:rPr lang="en-US" dirty="0" smtClean="0"/>
              <a:t> (V1) </a:t>
            </a:r>
            <a:r>
              <a:rPr lang="en-US" dirty="0" err="1" smtClean="0"/>
              <a:t>akan</a:t>
            </a:r>
            <a:r>
              <a:rPr lang="en-US" dirty="0" smtClean="0"/>
              <a:t> </a:t>
            </a:r>
            <a:r>
              <a:rPr lang="en-US" dirty="0" err="1" smtClean="0"/>
              <a:t>dianalisis</a:t>
            </a:r>
            <a:r>
              <a:rPr lang="en-US" dirty="0" smtClean="0"/>
              <a:t> </a:t>
            </a:r>
            <a:r>
              <a:rPr lang="en-US" dirty="0" err="1" smtClean="0"/>
              <a:t>di</a:t>
            </a:r>
            <a:r>
              <a:rPr lang="en-US" dirty="0" smtClean="0"/>
              <a:t> area </a:t>
            </a:r>
            <a:r>
              <a:rPr lang="en-US" dirty="0" err="1" smtClean="0"/>
              <a:t>asosiasi</a:t>
            </a:r>
            <a:r>
              <a:rPr lang="en-US" dirty="0" smtClean="0"/>
              <a:t> visual (</a:t>
            </a:r>
            <a:r>
              <a:rPr lang="en-US" dirty="0" err="1" smtClean="0"/>
              <a:t>ekstrastriata</a:t>
            </a:r>
            <a:r>
              <a:rPr lang="en-US" dirty="0" smtClean="0"/>
              <a:t>/area V2), </a:t>
            </a:r>
            <a:r>
              <a:rPr lang="en-US" dirty="0" err="1" smtClean="0"/>
              <a:t>setelah</a:t>
            </a:r>
            <a:r>
              <a:rPr lang="en-US" dirty="0" smtClean="0"/>
              <a:t> </a:t>
            </a:r>
            <a:r>
              <a:rPr lang="en-US" dirty="0" err="1" smtClean="0"/>
              <a:t>itu</a:t>
            </a:r>
            <a:r>
              <a:rPr lang="en-US" dirty="0" smtClean="0"/>
              <a:t> </a:t>
            </a:r>
            <a:r>
              <a:rPr lang="en-US" dirty="0" err="1" smtClean="0"/>
              <a:t>mulai</a:t>
            </a:r>
            <a:r>
              <a:rPr lang="en-US" dirty="0" smtClean="0"/>
              <a:t> </a:t>
            </a:r>
            <a:r>
              <a:rPr lang="en-US" dirty="0" err="1" smtClean="0"/>
              <a:t>terpisah</a:t>
            </a:r>
            <a:r>
              <a:rPr lang="en-US" dirty="0" smtClean="0"/>
              <a:t> </a:t>
            </a:r>
            <a:r>
              <a:rPr lang="en-US" dirty="0" err="1" smtClean="0"/>
              <a:t>ke</a:t>
            </a:r>
            <a:r>
              <a:rPr lang="en-US" dirty="0" smtClean="0"/>
              <a:t> </a:t>
            </a:r>
            <a:r>
              <a:rPr lang="en-US" dirty="0" err="1" smtClean="0"/>
              <a:t>aliran</a:t>
            </a:r>
            <a:r>
              <a:rPr lang="en-US" dirty="0" smtClean="0"/>
              <a:t> ventral </a:t>
            </a:r>
            <a:r>
              <a:rPr lang="en-US" dirty="0" err="1" smtClean="0"/>
              <a:t>dan</a:t>
            </a:r>
            <a:r>
              <a:rPr lang="en-US" dirty="0" smtClean="0"/>
              <a:t> dorsal.</a:t>
            </a:r>
          </a:p>
          <a:p>
            <a:r>
              <a:rPr lang="en-US" dirty="0" err="1" smtClean="0"/>
              <a:t>Ada</a:t>
            </a:r>
            <a:r>
              <a:rPr lang="en-US" dirty="0" smtClean="0"/>
              <a:t> </a:t>
            </a:r>
            <a:r>
              <a:rPr lang="en-US" dirty="0" err="1" smtClean="0"/>
              <a:t>akson-akson</a:t>
            </a:r>
            <a:r>
              <a:rPr lang="en-US" dirty="0" smtClean="0"/>
              <a:t> yang </a:t>
            </a:r>
            <a:r>
              <a:rPr lang="en-US" dirty="0" err="1" smtClean="0"/>
              <a:t>langsung</a:t>
            </a:r>
            <a:r>
              <a:rPr lang="en-US" dirty="0" smtClean="0"/>
              <a:t> </a:t>
            </a:r>
            <a:r>
              <a:rPr lang="en-US" dirty="0" err="1" smtClean="0"/>
              <a:t>menjulur</a:t>
            </a:r>
            <a:r>
              <a:rPr lang="en-US" dirty="0" smtClean="0"/>
              <a:t> </a:t>
            </a:r>
            <a:r>
              <a:rPr lang="en-US" dirty="0" err="1" smtClean="0"/>
              <a:t>ke</a:t>
            </a:r>
            <a:r>
              <a:rPr lang="en-US" dirty="0" smtClean="0"/>
              <a:t> V5 (area MT) </a:t>
            </a:r>
            <a:r>
              <a:rPr lang="en-US" dirty="0" err="1" smtClean="0"/>
              <a:t>untuk</a:t>
            </a:r>
            <a:r>
              <a:rPr lang="en-US" dirty="0" smtClean="0"/>
              <a:t> </a:t>
            </a:r>
            <a:r>
              <a:rPr lang="en-US" dirty="0" err="1" smtClean="0"/>
              <a:t>analisis</a:t>
            </a:r>
            <a:r>
              <a:rPr lang="en-US" dirty="0" smtClean="0"/>
              <a:t> </a:t>
            </a:r>
            <a:r>
              <a:rPr lang="en-US" dirty="0" err="1" smtClean="0"/>
              <a:t>gerakan</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600" b="1" dirty="0" err="1" smtClean="0">
                <a:solidFill>
                  <a:srgbClr val="0070C0"/>
                </a:solidFill>
              </a:rPr>
              <a:t>Korteks</a:t>
            </a:r>
            <a:r>
              <a:rPr lang="en-US" sz="3600" b="1" dirty="0" smtClean="0">
                <a:solidFill>
                  <a:srgbClr val="0070C0"/>
                </a:solidFill>
              </a:rPr>
              <a:t> </a:t>
            </a:r>
            <a:r>
              <a:rPr lang="en-US" sz="3600" b="1" dirty="0" err="1" smtClean="0">
                <a:solidFill>
                  <a:srgbClr val="0070C0"/>
                </a:solidFill>
              </a:rPr>
              <a:t>asosiasi</a:t>
            </a:r>
            <a:r>
              <a:rPr lang="en-US" sz="3600" b="1" dirty="0" smtClean="0">
                <a:solidFill>
                  <a:srgbClr val="0070C0"/>
                </a:solidFill>
              </a:rPr>
              <a:t> visual</a:t>
            </a:r>
            <a:endParaRPr lang="en-US" sz="3600" dirty="0"/>
          </a:p>
        </p:txBody>
      </p:sp>
      <p:sp>
        <p:nvSpPr>
          <p:cNvPr id="3" name="Content Placeholder 2"/>
          <p:cNvSpPr>
            <a:spLocks noGrp="1"/>
          </p:cNvSpPr>
          <p:nvPr>
            <p:ph idx="1"/>
          </p:nvPr>
        </p:nvSpPr>
        <p:spPr>
          <a:xfrm>
            <a:off x="152400" y="990600"/>
            <a:ext cx="8991600" cy="5059363"/>
          </a:xfrm>
        </p:spPr>
        <p:txBody>
          <a:bodyPr>
            <a:normAutofit fontScale="85000" lnSpcReduction="10000"/>
          </a:bodyPr>
          <a:lstStyle/>
          <a:p>
            <a:pPr>
              <a:buNone/>
            </a:pPr>
            <a:r>
              <a:rPr lang="en-US" sz="2000" b="1" dirty="0" smtClean="0"/>
              <a:t>	Ventral</a:t>
            </a:r>
          </a:p>
          <a:p>
            <a:r>
              <a:rPr lang="en-US" sz="2000" dirty="0" smtClean="0"/>
              <a:t>V3 A : </a:t>
            </a:r>
            <a:r>
              <a:rPr lang="en-US" sz="2000" dirty="0" err="1" smtClean="0"/>
              <a:t>Mengolah</a:t>
            </a:r>
            <a:r>
              <a:rPr lang="en-US" sz="2000" dirty="0" smtClean="0"/>
              <a:t> </a:t>
            </a:r>
            <a:r>
              <a:rPr lang="en-US" sz="2000" dirty="0" err="1" smtClean="0"/>
              <a:t>informasi</a:t>
            </a:r>
            <a:r>
              <a:rPr lang="en-US" sz="2000" dirty="0" smtClean="0"/>
              <a:t> visual </a:t>
            </a:r>
            <a:r>
              <a:rPr lang="en-US" sz="2000" dirty="0" err="1" smtClean="0"/>
              <a:t>meliputi</a:t>
            </a:r>
            <a:r>
              <a:rPr lang="en-US" sz="2000" dirty="0" smtClean="0"/>
              <a:t> </a:t>
            </a:r>
            <a:r>
              <a:rPr lang="en-US" sz="2000" dirty="0" err="1" smtClean="0"/>
              <a:t>seluruh</a:t>
            </a:r>
            <a:r>
              <a:rPr lang="en-US" sz="2000" dirty="0" smtClean="0"/>
              <a:t> </a:t>
            </a:r>
            <a:r>
              <a:rPr lang="en-US" sz="2000" dirty="0" err="1" smtClean="0"/>
              <a:t>medan</a:t>
            </a:r>
            <a:r>
              <a:rPr lang="en-US" sz="2000" dirty="0" smtClean="0"/>
              <a:t> visual, </a:t>
            </a:r>
            <a:r>
              <a:rPr lang="en-US" sz="2000" dirty="0" err="1" smtClean="0"/>
              <a:t>medan</a:t>
            </a:r>
            <a:r>
              <a:rPr lang="en-US" sz="2000" dirty="0" smtClean="0"/>
              <a:t> </a:t>
            </a:r>
            <a:r>
              <a:rPr lang="en-US" sz="2000" dirty="0" err="1" smtClean="0"/>
              <a:t>kontralateral</a:t>
            </a:r>
            <a:endParaRPr lang="en-US" sz="2000" dirty="0" smtClean="0"/>
          </a:p>
          <a:p>
            <a:pPr fontAlgn="t"/>
            <a:r>
              <a:rPr lang="en-US" sz="2000" dirty="0" smtClean="0"/>
              <a:t>V4 dorsal/ventral :</a:t>
            </a:r>
            <a:r>
              <a:rPr lang="en-US" sz="2000" dirty="0" err="1" smtClean="0"/>
              <a:t>Analisis</a:t>
            </a:r>
            <a:r>
              <a:rPr lang="en-US" sz="2000" dirty="0" smtClean="0"/>
              <a:t> </a:t>
            </a:r>
            <a:r>
              <a:rPr lang="en-US" sz="2000" dirty="0" err="1" smtClean="0"/>
              <a:t>bentuk</a:t>
            </a:r>
            <a:r>
              <a:rPr lang="en-US" sz="2000" dirty="0" smtClean="0"/>
              <a:t>, </a:t>
            </a:r>
            <a:r>
              <a:rPr lang="en-US" sz="2000" dirty="0" err="1" smtClean="0"/>
              <a:t>Perhatian</a:t>
            </a:r>
            <a:r>
              <a:rPr lang="en-US" sz="2000" dirty="0" smtClean="0"/>
              <a:t> </a:t>
            </a:r>
            <a:r>
              <a:rPr lang="en-US" sz="2000" dirty="0" smtClean="0"/>
              <a:t>visual, </a:t>
            </a:r>
            <a:r>
              <a:rPr lang="en-US" sz="2000" dirty="0" err="1" smtClean="0"/>
              <a:t>Pengolahan</a:t>
            </a:r>
            <a:r>
              <a:rPr lang="en-US" sz="2000" dirty="0" smtClean="0"/>
              <a:t> </a:t>
            </a:r>
            <a:r>
              <a:rPr lang="en-US" sz="2000" dirty="0" err="1" smtClean="0"/>
              <a:t>kekonstanan</a:t>
            </a:r>
            <a:r>
              <a:rPr lang="en-US" sz="2000" dirty="0" smtClean="0"/>
              <a:t> </a:t>
            </a:r>
            <a:r>
              <a:rPr lang="en-US" sz="2000" dirty="0" err="1" smtClean="0"/>
              <a:t>warna</a:t>
            </a:r>
            <a:r>
              <a:rPr lang="en-US" sz="2000" dirty="0" smtClean="0"/>
              <a:t>,  V8 : </a:t>
            </a:r>
            <a:r>
              <a:rPr lang="en-US" sz="2000" dirty="0" err="1" smtClean="0"/>
              <a:t>Persepsi</a:t>
            </a:r>
            <a:r>
              <a:rPr lang="en-US" sz="2000" dirty="0" smtClean="0"/>
              <a:t> </a:t>
            </a:r>
            <a:r>
              <a:rPr lang="en-US" sz="2000" dirty="0" err="1" smtClean="0"/>
              <a:t>warna</a:t>
            </a:r>
            <a:endParaRPr lang="en-US" sz="2000" dirty="0" smtClean="0"/>
          </a:p>
          <a:p>
            <a:pPr fontAlgn="t"/>
            <a:r>
              <a:rPr lang="en-US" sz="2000" dirty="0" err="1" smtClean="0"/>
              <a:t>Kompleks</a:t>
            </a:r>
            <a:r>
              <a:rPr lang="en-US" sz="2000" dirty="0" smtClean="0"/>
              <a:t> </a:t>
            </a:r>
            <a:r>
              <a:rPr lang="en-US" sz="2000" dirty="0" err="1" smtClean="0"/>
              <a:t>Oksipital</a:t>
            </a:r>
            <a:r>
              <a:rPr lang="en-US" sz="2000" dirty="0" smtClean="0"/>
              <a:t> lateral (</a:t>
            </a:r>
            <a:r>
              <a:rPr lang="en-US" sz="2000" dirty="0" smtClean="0"/>
              <a:t>LOC) : </a:t>
            </a:r>
            <a:r>
              <a:rPr lang="en-US" sz="2000" dirty="0" err="1" smtClean="0"/>
              <a:t>Pengenalan</a:t>
            </a:r>
            <a:r>
              <a:rPr lang="en-US" sz="2000" dirty="0" smtClean="0"/>
              <a:t> </a:t>
            </a:r>
            <a:r>
              <a:rPr lang="en-US" sz="2000" dirty="0" err="1" smtClean="0"/>
              <a:t>benda</a:t>
            </a:r>
            <a:endParaRPr lang="en-US" sz="2000" dirty="0" smtClean="0"/>
          </a:p>
          <a:p>
            <a:pPr fontAlgn="t"/>
            <a:r>
              <a:rPr lang="en-US" sz="2000" dirty="0" smtClean="0"/>
              <a:t>Area </a:t>
            </a:r>
            <a:r>
              <a:rPr lang="en-US" sz="2000" dirty="0" err="1" smtClean="0"/>
              <a:t>wajah</a:t>
            </a:r>
            <a:r>
              <a:rPr lang="en-US" sz="2000" dirty="0" smtClean="0"/>
              <a:t> </a:t>
            </a:r>
            <a:r>
              <a:rPr lang="en-US" sz="2000" dirty="0" err="1" smtClean="0"/>
              <a:t>fusiformis</a:t>
            </a:r>
            <a:r>
              <a:rPr lang="en-US" sz="2000" dirty="0" smtClean="0"/>
              <a:t>: </a:t>
            </a:r>
            <a:r>
              <a:rPr lang="en-US" sz="2000" dirty="0" err="1" smtClean="0"/>
              <a:t>Pengenalan</a:t>
            </a:r>
            <a:r>
              <a:rPr lang="en-US" sz="2000" dirty="0" smtClean="0"/>
              <a:t> </a:t>
            </a:r>
            <a:r>
              <a:rPr lang="en-US" sz="2000" dirty="0" err="1" smtClean="0"/>
              <a:t>wajah</a:t>
            </a:r>
            <a:r>
              <a:rPr lang="en-US" sz="2000" dirty="0" smtClean="0"/>
              <a:t>, </a:t>
            </a:r>
            <a:r>
              <a:rPr lang="en-US" sz="2000" dirty="0" err="1" smtClean="0"/>
              <a:t>pengenalan</a:t>
            </a:r>
            <a:r>
              <a:rPr lang="en-US" sz="2000" dirty="0" smtClean="0"/>
              <a:t> </a:t>
            </a:r>
            <a:r>
              <a:rPr lang="en-US" sz="2000" dirty="0" err="1" smtClean="0"/>
              <a:t>objek</a:t>
            </a:r>
            <a:r>
              <a:rPr lang="en-US" sz="2000" dirty="0" smtClean="0"/>
              <a:t> </a:t>
            </a:r>
            <a:r>
              <a:rPr lang="en-US" sz="2000" dirty="0" err="1" smtClean="0"/>
              <a:t>oleh</a:t>
            </a:r>
            <a:r>
              <a:rPr lang="en-US" sz="2000" dirty="0" smtClean="0"/>
              <a:t> </a:t>
            </a:r>
            <a:r>
              <a:rPr lang="en-US" sz="2000" dirty="0" err="1" smtClean="0"/>
              <a:t>ahli</a:t>
            </a:r>
            <a:r>
              <a:rPr lang="en-US" sz="2000" dirty="0" smtClean="0"/>
              <a:t> (area </a:t>
            </a:r>
            <a:r>
              <a:rPr lang="en-US" sz="2000" dirty="0" err="1" smtClean="0"/>
              <a:t>fusiformis</a:t>
            </a:r>
            <a:r>
              <a:rPr lang="en-US" sz="2000" dirty="0" smtClean="0"/>
              <a:t> </a:t>
            </a:r>
            <a:r>
              <a:rPr lang="en-US" sz="2000" dirty="0" err="1" smtClean="0"/>
              <a:t>fleksibel</a:t>
            </a:r>
            <a:r>
              <a:rPr lang="en-US" sz="2000" dirty="0" smtClean="0"/>
              <a:t>)</a:t>
            </a:r>
          </a:p>
          <a:p>
            <a:pPr fontAlgn="t"/>
            <a:r>
              <a:rPr lang="en-US" sz="2000" dirty="0" smtClean="0"/>
              <a:t>Area </a:t>
            </a:r>
            <a:r>
              <a:rPr lang="en-US" sz="2000" dirty="0" err="1" smtClean="0"/>
              <a:t>tempat</a:t>
            </a:r>
            <a:r>
              <a:rPr lang="en-US" sz="2000" dirty="0" smtClean="0"/>
              <a:t> </a:t>
            </a:r>
            <a:r>
              <a:rPr lang="en-US" sz="2000" dirty="0" err="1" smtClean="0"/>
              <a:t>parahippokampus</a:t>
            </a:r>
            <a:r>
              <a:rPr lang="en-US" sz="2000" dirty="0" smtClean="0"/>
              <a:t> : </a:t>
            </a:r>
            <a:r>
              <a:rPr lang="en-US" sz="2000" dirty="0" err="1" smtClean="0"/>
              <a:t>Pengenalan</a:t>
            </a:r>
            <a:r>
              <a:rPr lang="en-US" sz="2000" dirty="0" smtClean="0"/>
              <a:t> </a:t>
            </a:r>
            <a:r>
              <a:rPr lang="en-US" sz="2000" dirty="0" err="1" smtClean="0"/>
              <a:t>tempat</a:t>
            </a:r>
            <a:r>
              <a:rPr lang="en-US" sz="2000" dirty="0" smtClean="0"/>
              <a:t> </a:t>
            </a:r>
            <a:r>
              <a:rPr lang="en-US" sz="2000" dirty="0" err="1" smtClean="0"/>
              <a:t>tertentu</a:t>
            </a:r>
            <a:endParaRPr lang="en-US" sz="2000" dirty="0" smtClean="0"/>
          </a:p>
          <a:p>
            <a:pPr fontAlgn="t"/>
            <a:r>
              <a:rPr lang="en-US" sz="2000" dirty="0" smtClean="0"/>
              <a:t>Are </a:t>
            </a:r>
            <a:r>
              <a:rPr lang="en-US" sz="2000" dirty="0" err="1" smtClean="0"/>
              <a:t>tubuh</a:t>
            </a:r>
            <a:r>
              <a:rPr lang="en-US" sz="2000" dirty="0" smtClean="0"/>
              <a:t> </a:t>
            </a:r>
            <a:r>
              <a:rPr lang="en-US" sz="2000" dirty="0" err="1" smtClean="0"/>
              <a:t>ekstrastriata</a:t>
            </a:r>
            <a:r>
              <a:rPr lang="en-US" sz="2000" dirty="0" smtClean="0"/>
              <a:t> ; </a:t>
            </a:r>
            <a:r>
              <a:rPr lang="en-US" sz="2000" dirty="0" err="1" smtClean="0"/>
              <a:t>Persepsi</a:t>
            </a:r>
            <a:r>
              <a:rPr lang="en-US" sz="2000" dirty="0" smtClean="0"/>
              <a:t> </a:t>
            </a:r>
            <a:r>
              <a:rPr lang="en-US" sz="2000" dirty="0" err="1" smtClean="0"/>
              <a:t>bagian</a:t>
            </a:r>
            <a:r>
              <a:rPr lang="en-US" sz="2000" dirty="0" smtClean="0"/>
              <a:t> </a:t>
            </a:r>
            <a:r>
              <a:rPr lang="en-US" sz="2000" dirty="0" err="1" smtClean="0"/>
              <a:t>tubuh</a:t>
            </a:r>
            <a:r>
              <a:rPr lang="en-US" sz="2000" dirty="0" smtClean="0"/>
              <a:t> </a:t>
            </a:r>
            <a:r>
              <a:rPr lang="en-US" sz="2000" dirty="0" err="1" smtClean="0"/>
              <a:t>selain</a:t>
            </a:r>
            <a:r>
              <a:rPr lang="en-US" sz="2000" dirty="0" smtClean="0"/>
              <a:t> </a:t>
            </a:r>
            <a:r>
              <a:rPr lang="en-US" sz="2000" dirty="0" err="1" smtClean="0"/>
              <a:t>wajah</a:t>
            </a:r>
            <a:endParaRPr lang="en-US" sz="2000" dirty="0" smtClean="0"/>
          </a:p>
          <a:p>
            <a:pPr fontAlgn="t">
              <a:buNone/>
            </a:pPr>
            <a:r>
              <a:rPr lang="en-US" sz="2000" b="1" dirty="0" smtClean="0"/>
              <a:t>	Dorsal</a:t>
            </a:r>
          </a:p>
          <a:p>
            <a:pPr fontAlgn="t"/>
            <a:r>
              <a:rPr lang="en-US" sz="2000" dirty="0" smtClean="0"/>
              <a:t>V7 : </a:t>
            </a:r>
            <a:r>
              <a:rPr lang="en-US" sz="2000" dirty="0" err="1" smtClean="0"/>
              <a:t>Perhatian</a:t>
            </a:r>
            <a:r>
              <a:rPr lang="en-US" sz="2000" dirty="0" smtClean="0"/>
              <a:t> visual, </a:t>
            </a:r>
            <a:r>
              <a:rPr lang="en-US" sz="2000" dirty="0" err="1" smtClean="0"/>
              <a:t>Kendali</a:t>
            </a:r>
            <a:r>
              <a:rPr lang="en-US" sz="2000" dirty="0" smtClean="0"/>
              <a:t> </a:t>
            </a:r>
            <a:r>
              <a:rPr lang="en-US" sz="2000" dirty="0" err="1" smtClean="0"/>
              <a:t>gerak</a:t>
            </a:r>
            <a:r>
              <a:rPr lang="en-US" sz="2000" dirty="0" smtClean="0"/>
              <a:t> </a:t>
            </a:r>
            <a:r>
              <a:rPr lang="en-US" sz="2000" dirty="0" err="1" smtClean="0"/>
              <a:t>mata</a:t>
            </a:r>
            <a:endParaRPr lang="en-US" sz="2000" dirty="0" smtClean="0"/>
          </a:p>
          <a:p>
            <a:pPr fontAlgn="t"/>
            <a:r>
              <a:rPr lang="en-US" sz="2000" dirty="0" smtClean="0"/>
              <a:t>MT/MTS (</a:t>
            </a:r>
            <a:r>
              <a:rPr lang="en-US" sz="2000" dirty="0" smtClean="0"/>
              <a:t>V5) Medial </a:t>
            </a:r>
            <a:r>
              <a:rPr lang="en-US" sz="2000" dirty="0" smtClean="0"/>
              <a:t>temporal/ medial superior </a:t>
            </a:r>
            <a:r>
              <a:rPr lang="en-US" sz="2000" dirty="0" smtClean="0"/>
              <a:t>temporal ; </a:t>
            </a:r>
            <a:r>
              <a:rPr lang="en-US" sz="2000" dirty="0" err="1" smtClean="0"/>
              <a:t>Persepsi</a:t>
            </a:r>
            <a:r>
              <a:rPr lang="en-US" sz="2000" dirty="0" smtClean="0"/>
              <a:t> </a:t>
            </a:r>
            <a:r>
              <a:rPr lang="en-US" sz="2000" dirty="0" err="1" smtClean="0"/>
              <a:t>pergerakan</a:t>
            </a:r>
            <a:r>
              <a:rPr lang="en-US" sz="2000" dirty="0" smtClean="0"/>
              <a:t> </a:t>
            </a:r>
            <a:r>
              <a:rPr lang="en-US" sz="2000" dirty="0" smtClean="0"/>
              <a:t> </a:t>
            </a:r>
            <a:r>
              <a:rPr lang="en-US" sz="2000" dirty="0" err="1" smtClean="0"/>
              <a:t>Persepsi</a:t>
            </a:r>
            <a:r>
              <a:rPr lang="en-US" sz="2000" dirty="0" smtClean="0"/>
              <a:t> </a:t>
            </a:r>
            <a:r>
              <a:rPr lang="en-US" sz="2000" dirty="0" err="1" smtClean="0"/>
              <a:t>pergerakan</a:t>
            </a:r>
            <a:r>
              <a:rPr lang="en-US" sz="2000" dirty="0" smtClean="0"/>
              <a:t> </a:t>
            </a:r>
            <a:r>
              <a:rPr lang="en-US" sz="2000" dirty="0" err="1" smtClean="0"/>
              <a:t>biologis</a:t>
            </a:r>
            <a:r>
              <a:rPr lang="en-US" sz="2000" dirty="0" smtClean="0"/>
              <a:t> &amp;</a:t>
            </a:r>
            <a:r>
              <a:rPr lang="en-US" sz="2000" dirty="0" err="1" smtClean="0"/>
              <a:t>aliran</a:t>
            </a:r>
            <a:r>
              <a:rPr lang="en-US" sz="2000" dirty="0" smtClean="0"/>
              <a:t> </a:t>
            </a:r>
            <a:r>
              <a:rPr lang="en-US" sz="2000" dirty="0" err="1" smtClean="0"/>
              <a:t>optik</a:t>
            </a:r>
            <a:r>
              <a:rPr lang="en-US" sz="2000" dirty="0" smtClean="0"/>
              <a:t> </a:t>
            </a:r>
            <a:r>
              <a:rPr lang="en-US" sz="2000" dirty="0" err="1" smtClean="0"/>
              <a:t>di</a:t>
            </a:r>
            <a:r>
              <a:rPr lang="en-US" sz="2000" dirty="0" smtClean="0"/>
              <a:t> sub </a:t>
            </a:r>
            <a:r>
              <a:rPr lang="en-US" sz="2000" dirty="0" err="1" smtClean="0"/>
              <a:t>wilayah</a:t>
            </a:r>
            <a:r>
              <a:rPr lang="en-US" sz="2000" dirty="0" smtClean="0"/>
              <a:t> </a:t>
            </a:r>
            <a:r>
              <a:rPr lang="en-US" sz="2000" dirty="0" err="1" smtClean="0"/>
              <a:t>spesifik</a:t>
            </a:r>
            <a:endParaRPr lang="en-US" sz="2000" dirty="0" smtClean="0"/>
          </a:p>
          <a:p>
            <a:pPr fontAlgn="t"/>
            <a:r>
              <a:rPr lang="en-US" sz="2000" dirty="0" smtClean="0"/>
              <a:t>LIP/ Area </a:t>
            </a:r>
            <a:r>
              <a:rPr lang="en-US" sz="2000" dirty="0" err="1" smtClean="0"/>
              <a:t>Intraparietal</a:t>
            </a:r>
            <a:r>
              <a:rPr lang="en-US" sz="2000" dirty="0" smtClean="0"/>
              <a:t> </a:t>
            </a:r>
            <a:r>
              <a:rPr lang="en-US" sz="2000" dirty="0" smtClean="0"/>
              <a:t>Lateral : </a:t>
            </a:r>
            <a:r>
              <a:rPr lang="en-US" sz="2000" dirty="0" err="1" smtClean="0"/>
              <a:t>Perhatian</a:t>
            </a:r>
            <a:r>
              <a:rPr lang="en-US" sz="2000" dirty="0" smtClean="0"/>
              <a:t> visual, </a:t>
            </a:r>
            <a:r>
              <a:rPr lang="en-US" sz="2000" dirty="0" err="1" smtClean="0"/>
              <a:t>Kontrol</a:t>
            </a:r>
            <a:r>
              <a:rPr lang="en-US" sz="2000" dirty="0" smtClean="0"/>
              <a:t>  </a:t>
            </a:r>
            <a:r>
              <a:rPr lang="en-US" sz="2000" dirty="0" err="1" smtClean="0"/>
              <a:t>gerak</a:t>
            </a:r>
            <a:r>
              <a:rPr lang="en-US" sz="2000" dirty="0" smtClean="0"/>
              <a:t> </a:t>
            </a:r>
            <a:r>
              <a:rPr lang="en-US" sz="2000" dirty="0" err="1" smtClean="0"/>
              <a:t>sakadik</a:t>
            </a:r>
            <a:r>
              <a:rPr lang="en-US" sz="2000" dirty="0" smtClean="0"/>
              <a:t> </a:t>
            </a:r>
            <a:r>
              <a:rPr lang="en-US" sz="2000" dirty="0" err="1" smtClean="0"/>
              <a:t>mata</a:t>
            </a:r>
            <a:endParaRPr lang="en-US" sz="2000" dirty="0" smtClean="0"/>
          </a:p>
          <a:p>
            <a:pPr fontAlgn="t"/>
            <a:r>
              <a:rPr lang="en-US" sz="2000" dirty="0" smtClean="0"/>
              <a:t>VIP /Area </a:t>
            </a:r>
            <a:r>
              <a:rPr lang="en-US" sz="2000" dirty="0" err="1" smtClean="0"/>
              <a:t>intraparietal</a:t>
            </a:r>
            <a:r>
              <a:rPr lang="en-US" sz="2000" dirty="0" smtClean="0"/>
              <a:t> </a:t>
            </a:r>
            <a:r>
              <a:rPr lang="en-US" sz="2000" dirty="0" smtClean="0"/>
              <a:t>ventral </a:t>
            </a:r>
            <a:r>
              <a:rPr lang="en-US" sz="2000" dirty="0" err="1" smtClean="0"/>
              <a:t>Kontrol</a:t>
            </a:r>
            <a:r>
              <a:rPr lang="en-US" sz="2000" dirty="0" smtClean="0"/>
              <a:t> </a:t>
            </a:r>
            <a:r>
              <a:rPr lang="en-US" sz="2000" dirty="0" err="1" smtClean="0"/>
              <a:t>perhatian</a:t>
            </a:r>
            <a:r>
              <a:rPr lang="en-US" sz="2000" dirty="0" smtClean="0"/>
              <a:t> visual </a:t>
            </a:r>
            <a:r>
              <a:rPr lang="en-US" sz="2000" dirty="0" err="1" smtClean="0"/>
              <a:t>terhadap</a:t>
            </a:r>
            <a:r>
              <a:rPr lang="en-US" sz="2000" dirty="0" smtClean="0"/>
              <a:t> </a:t>
            </a:r>
            <a:r>
              <a:rPr lang="en-US" sz="2000" dirty="0" err="1" smtClean="0"/>
              <a:t>lokasi</a:t>
            </a:r>
            <a:r>
              <a:rPr lang="en-US" sz="2000" dirty="0" smtClean="0"/>
              <a:t> </a:t>
            </a:r>
            <a:r>
              <a:rPr lang="en-US" sz="2000" dirty="0" smtClean="0"/>
              <a:t> visual  </a:t>
            </a:r>
            <a:r>
              <a:rPr lang="en-US" sz="2000" dirty="0" err="1" smtClean="0"/>
              <a:t>tertentu</a:t>
            </a:r>
            <a:endParaRPr lang="en-US" sz="2000" dirty="0" smtClean="0"/>
          </a:p>
          <a:p>
            <a:pPr fontAlgn="t"/>
            <a:r>
              <a:rPr lang="en-US" sz="2000" dirty="0" smtClean="0"/>
              <a:t>AIP/ Area </a:t>
            </a:r>
            <a:r>
              <a:rPr lang="en-US" sz="2000" dirty="0" err="1" smtClean="0"/>
              <a:t>intraparietal</a:t>
            </a:r>
            <a:r>
              <a:rPr lang="en-US" sz="2000" dirty="0" smtClean="0"/>
              <a:t> </a:t>
            </a:r>
            <a:r>
              <a:rPr lang="en-US" sz="2000" dirty="0" smtClean="0"/>
              <a:t>anterior </a:t>
            </a:r>
            <a:r>
              <a:rPr lang="en-US" sz="2000" dirty="0" err="1" smtClean="0"/>
              <a:t>Kontrol</a:t>
            </a:r>
            <a:r>
              <a:rPr lang="en-US" sz="2000" dirty="0" smtClean="0"/>
              <a:t> </a:t>
            </a:r>
            <a:r>
              <a:rPr lang="en-US" sz="2000" dirty="0" smtClean="0"/>
              <a:t>visual :</a:t>
            </a:r>
            <a:r>
              <a:rPr lang="en-US" sz="2000" dirty="0" err="1" smtClean="0"/>
              <a:t>mencengkram</a:t>
            </a:r>
            <a:r>
              <a:rPr lang="en-US" sz="2000" dirty="0" smtClean="0"/>
              <a:t>, </a:t>
            </a:r>
            <a:r>
              <a:rPr lang="en-US" sz="2000" dirty="0" err="1" smtClean="0"/>
              <a:t>manipulasi</a:t>
            </a:r>
            <a:r>
              <a:rPr lang="en-US" sz="2000" dirty="0" smtClean="0"/>
              <a:t> </a:t>
            </a:r>
            <a:r>
              <a:rPr lang="en-US" sz="2000" dirty="0" smtClean="0"/>
              <a:t>,</a:t>
            </a:r>
            <a:r>
              <a:rPr lang="en-US" sz="2000" dirty="0" err="1" smtClean="0"/>
              <a:t>Kontrol</a:t>
            </a:r>
            <a:r>
              <a:rPr lang="en-US" sz="2000" dirty="0" smtClean="0"/>
              <a:t> </a:t>
            </a:r>
            <a:r>
              <a:rPr lang="en-US" sz="2000" dirty="0" smtClean="0"/>
              <a:t>visual  </a:t>
            </a:r>
            <a:r>
              <a:rPr lang="en-US" sz="2000" dirty="0" err="1" smtClean="0"/>
              <a:t>gerak</a:t>
            </a:r>
            <a:r>
              <a:rPr lang="en-US" sz="2000" dirty="0" smtClean="0"/>
              <a:t> </a:t>
            </a:r>
            <a:r>
              <a:rPr lang="en-US" sz="2000" dirty="0" err="1" smtClean="0"/>
              <a:t>meraih</a:t>
            </a:r>
            <a:endParaRPr lang="en-US" sz="2000" dirty="0" smtClean="0"/>
          </a:p>
          <a:p>
            <a:pPr fontAlgn="t"/>
            <a:r>
              <a:rPr lang="en-US" sz="2000" dirty="0" smtClean="0"/>
              <a:t>MIP/ Area </a:t>
            </a:r>
            <a:r>
              <a:rPr lang="en-US" sz="2000" dirty="0" err="1" smtClean="0"/>
              <a:t>intraparietal</a:t>
            </a:r>
            <a:r>
              <a:rPr lang="en-US" sz="2000" dirty="0" smtClean="0"/>
              <a:t> </a:t>
            </a:r>
            <a:r>
              <a:rPr lang="en-US" sz="2000" dirty="0" err="1" smtClean="0"/>
              <a:t>tengah</a:t>
            </a:r>
            <a:r>
              <a:rPr lang="en-US" sz="2000" dirty="0" smtClean="0"/>
              <a:t>, </a:t>
            </a:r>
            <a:r>
              <a:rPr lang="en-US" sz="2000" dirty="0" err="1" smtClean="0"/>
              <a:t>Kontrol</a:t>
            </a:r>
            <a:r>
              <a:rPr lang="en-US" sz="2000" dirty="0" smtClean="0"/>
              <a:t> </a:t>
            </a:r>
            <a:r>
              <a:rPr lang="en-US" sz="2000" dirty="0" smtClean="0"/>
              <a:t>visual </a:t>
            </a:r>
            <a:r>
              <a:rPr lang="en-US" sz="2000" dirty="0" err="1" smtClean="0"/>
              <a:t>gerak</a:t>
            </a:r>
            <a:r>
              <a:rPr lang="en-US" sz="2000" dirty="0" smtClean="0"/>
              <a:t> </a:t>
            </a:r>
            <a:r>
              <a:rPr lang="en-US" sz="2000" dirty="0" err="1" smtClean="0"/>
              <a:t>meraik</a:t>
            </a:r>
            <a:endParaRPr lang="en-US" sz="2000" dirty="0" smtClean="0"/>
          </a:p>
          <a:p>
            <a:pPr fontAlgn="t"/>
            <a:r>
              <a:rPr lang="en-US" sz="2000" dirty="0" smtClean="0"/>
              <a:t>CIP/ Area </a:t>
            </a:r>
            <a:r>
              <a:rPr lang="en-US" sz="2000" dirty="0" err="1" smtClean="0"/>
              <a:t>intraparietal</a:t>
            </a:r>
            <a:r>
              <a:rPr lang="en-US" sz="2000" dirty="0" smtClean="0"/>
              <a:t> </a:t>
            </a:r>
            <a:r>
              <a:rPr lang="en-US" sz="2000" dirty="0" err="1" smtClean="0"/>
              <a:t>kaudal</a:t>
            </a:r>
            <a:r>
              <a:rPr lang="en-US" sz="2000" dirty="0" smtClean="0"/>
              <a:t> . Wilayah </a:t>
            </a:r>
            <a:r>
              <a:rPr lang="en-US" sz="2000" dirty="0" err="1" smtClean="0"/>
              <a:t>disparitas</a:t>
            </a:r>
            <a:r>
              <a:rPr lang="en-US" sz="2000" dirty="0" smtClean="0"/>
              <a:t> </a:t>
            </a:r>
            <a:r>
              <a:rPr lang="en-US" sz="2000" dirty="0" err="1" smtClean="0"/>
              <a:t>kaudal</a:t>
            </a:r>
            <a:r>
              <a:rPr lang="en-US" sz="2000" dirty="0" smtClean="0"/>
              <a:t> </a:t>
            </a:r>
            <a:r>
              <a:rPr lang="en-US" sz="2000" dirty="0" err="1" smtClean="0"/>
              <a:t>Persepsi</a:t>
            </a:r>
            <a:r>
              <a:rPr lang="en-US" sz="2000" dirty="0" smtClean="0"/>
              <a:t> </a:t>
            </a:r>
            <a:r>
              <a:rPr lang="en-US" sz="2000" dirty="0" err="1" smtClean="0"/>
              <a:t>kedalaman</a:t>
            </a:r>
            <a:r>
              <a:rPr lang="en-US" sz="2000" dirty="0" smtClean="0"/>
              <a:t> </a:t>
            </a:r>
            <a:r>
              <a:rPr lang="en-US" sz="2000" dirty="0" err="1" smtClean="0"/>
              <a:t>pada</a:t>
            </a:r>
            <a:r>
              <a:rPr lang="en-US" sz="2000" dirty="0" smtClean="0"/>
              <a:t> </a:t>
            </a:r>
            <a:r>
              <a:rPr lang="en-US" sz="2000" dirty="0" err="1" smtClean="0"/>
              <a:t>stereopsis</a:t>
            </a:r>
            <a:endParaRPr lang="en-US" sz="2000" dirty="0" smtClean="0"/>
          </a:p>
          <a:p>
            <a:pPr fontAlgn="t"/>
            <a:endParaRPr lang="en-US" sz="2000" b="1" dirty="0" smtClean="0"/>
          </a:p>
          <a:p>
            <a:pPr fontAlgn="t"/>
            <a:endParaRPr lang="en-US" sz="2000" dirty="0" smtClean="0"/>
          </a:p>
          <a:p>
            <a:pPr fontAlgn="t"/>
            <a:endParaRPr lang="en-US" sz="2000"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7"/>
            <a:ext cx="8229600" cy="714379"/>
          </a:xfrm>
        </p:spPr>
        <p:txBody>
          <a:bodyPr/>
          <a:lstStyle/>
          <a:p>
            <a:r>
              <a:rPr lang="en-US" sz="3600" dirty="0" err="1" smtClean="0"/>
              <a:t>Gangguan</a:t>
            </a:r>
            <a:r>
              <a:rPr lang="en-US" sz="3600" dirty="0" smtClean="0"/>
              <a:t> </a:t>
            </a:r>
            <a:r>
              <a:rPr lang="en-US" sz="3600" dirty="0" err="1" smtClean="0"/>
              <a:t>persepsi</a:t>
            </a:r>
            <a:r>
              <a:rPr lang="en-US" sz="3600" dirty="0" smtClean="0"/>
              <a:t> visual</a:t>
            </a:r>
            <a:endParaRPr lang="en-US" sz="3600" dirty="0"/>
          </a:p>
        </p:txBody>
      </p:sp>
      <p:sp>
        <p:nvSpPr>
          <p:cNvPr id="3" name="Content Placeholder 2"/>
          <p:cNvSpPr>
            <a:spLocks noGrp="1"/>
          </p:cNvSpPr>
          <p:nvPr>
            <p:ph idx="1"/>
          </p:nvPr>
        </p:nvSpPr>
        <p:spPr>
          <a:xfrm>
            <a:off x="428596" y="1071546"/>
            <a:ext cx="8472518" cy="5214974"/>
          </a:xfrm>
        </p:spPr>
        <p:txBody>
          <a:bodyPr/>
          <a:lstStyle/>
          <a:p>
            <a:r>
              <a:rPr lang="id-ID" sz="2400" b="1" dirty="0" smtClean="0"/>
              <a:t>Agnosia Visual</a:t>
            </a:r>
          </a:p>
          <a:p>
            <a:pPr marL="285750" indent="-285750">
              <a:buFont typeface="Wingdings" pitchFamily="2" charset="2"/>
              <a:buChar char="Ø"/>
            </a:pPr>
            <a:r>
              <a:rPr lang="id-ID" sz="2400" dirty="0" smtClean="0"/>
              <a:t>Agnosia </a:t>
            </a:r>
            <a:r>
              <a:rPr lang="id-ID" sz="2400" dirty="0" smtClean="0">
                <a:sym typeface="Wingdings" pitchFamily="2" charset="2"/>
              </a:rPr>
              <a:t> kegagalan mengetahui</a:t>
            </a:r>
            <a:r>
              <a:rPr lang="en-US" sz="2400" dirty="0" smtClean="0">
                <a:sym typeface="Wingdings" pitchFamily="2" charset="2"/>
              </a:rPr>
              <a:t>/ </a:t>
            </a:r>
            <a:r>
              <a:rPr lang="en-US" sz="2400" dirty="0" err="1" smtClean="0">
                <a:sym typeface="Wingdings" pitchFamily="2" charset="2"/>
              </a:rPr>
              <a:t>ketidak</a:t>
            </a:r>
            <a:r>
              <a:rPr lang="en-US" sz="2400" dirty="0" smtClean="0">
                <a:sym typeface="Wingdings" pitchFamily="2" charset="2"/>
              </a:rPr>
              <a:t> </a:t>
            </a:r>
            <a:r>
              <a:rPr lang="en-US" sz="2400" dirty="0" err="1" smtClean="0">
                <a:sym typeface="Wingdings" pitchFamily="2" charset="2"/>
              </a:rPr>
              <a:t>mampuan</a:t>
            </a:r>
            <a:r>
              <a:rPr lang="en-US" sz="2400" dirty="0" smtClean="0">
                <a:sym typeface="Wingdings" pitchFamily="2" charset="2"/>
              </a:rPr>
              <a:t> </a:t>
            </a:r>
            <a:r>
              <a:rPr lang="en-US" sz="2400" dirty="0" err="1" smtClean="0">
                <a:sym typeface="Wingdings" pitchFamily="2" charset="2"/>
              </a:rPr>
              <a:t>mempersepsi</a:t>
            </a:r>
            <a:r>
              <a:rPr lang="en-US" sz="2400" dirty="0" smtClean="0">
                <a:sym typeface="Wingdings" pitchFamily="2" charset="2"/>
              </a:rPr>
              <a:t>/ </a:t>
            </a:r>
            <a:r>
              <a:rPr lang="en-US" sz="2400" dirty="0" err="1" smtClean="0">
                <a:sym typeface="Wingdings" pitchFamily="2" charset="2"/>
              </a:rPr>
              <a:t>mengidentifikasi</a:t>
            </a:r>
            <a:r>
              <a:rPr lang="en-US" sz="2400" dirty="0" smtClean="0">
                <a:sym typeface="Wingdings" pitchFamily="2" charset="2"/>
              </a:rPr>
              <a:t> stimulus </a:t>
            </a:r>
            <a:r>
              <a:rPr lang="en-US" sz="2400" dirty="0" err="1" smtClean="0">
                <a:sym typeface="Wingdings" pitchFamily="2" charset="2"/>
              </a:rPr>
              <a:t>melalui</a:t>
            </a:r>
            <a:r>
              <a:rPr lang="en-US" sz="2400" dirty="0" smtClean="0">
                <a:sym typeface="Wingdings" pitchFamily="2" charset="2"/>
              </a:rPr>
              <a:t> </a:t>
            </a:r>
            <a:r>
              <a:rPr lang="en-US" sz="2400" dirty="0" err="1" smtClean="0">
                <a:sym typeface="Wingdings" pitchFamily="2" charset="2"/>
              </a:rPr>
              <a:t>alat</a:t>
            </a:r>
            <a:r>
              <a:rPr lang="en-US" sz="2400" dirty="0" smtClean="0">
                <a:sym typeface="Wingdings" pitchFamily="2" charset="2"/>
              </a:rPr>
              <a:t> </a:t>
            </a:r>
            <a:r>
              <a:rPr lang="en-US" sz="2400" dirty="0" err="1" smtClean="0">
                <a:sym typeface="Wingdings" pitchFamily="2" charset="2"/>
              </a:rPr>
              <a:t>indera</a:t>
            </a:r>
            <a:endParaRPr lang="id-ID" sz="2400" dirty="0" smtClean="0">
              <a:sym typeface="Wingdings" pitchFamily="2" charset="2"/>
            </a:endParaRPr>
          </a:p>
          <a:p>
            <a:pPr marL="285750" indent="-285750">
              <a:buFont typeface="Wingdings" pitchFamily="2" charset="2"/>
              <a:buChar char="Ø"/>
            </a:pPr>
            <a:r>
              <a:rPr lang="id-ID" sz="2400" dirty="0" smtClean="0">
                <a:sym typeface="Wingdings" pitchFamily="2" charset="2"/>
              </a:rPr>
              <a:t>Agnosia Visual  gangguan persepsi visual meskipun tidak buta</a:t>
            </a:r>
          </a:p>
          <a:p>
            <a:pPr marL="285750" indent="-285750">
              <a:buFont typeface="Wingdings" pitchFamily="2" charset="2"/>
              <a:buChar char="Ø"/>
            </a:pPr>
            <a:r>
              <a:rPr lang="id-ID" sz="2400" dirty="0" smtClean="0">
                <a:sym typeface="Wingdings" pitchFamily="2" charset="2"/>
              </a:rPr>
              <a:t>Penyebab : terjadi kerusakan aliran ventral dikorteks asosiasi visualnya</a:t>
            </a:r>
          </a:p>
          <a:p>
            <a:pPr marL="285750" indent="-285750">
              <a:buFont typeface="Wingdings" pitchFamily="2" charset="2"/>
              <a:buChar char="Ø"/>
            </a:pPr>
            <a:r>
              <a:rPr lang="id-ID" sz="2400" dirty="0" smtClean="0">
                <a:sym typeface="Wingdings" pitchFamily="2" charset="2"/>
              </a:rPr>
              <a:t>Gejala umum : </a:t>
            </a:r>
            <a:r>
              <a:rPr lang="id-ID" sz="2400" b="1" dirty="0" smtClean="0">
                <a:sym typeface="Wingdings" pitchFamily="2" charset="2"/>
              </a:rPr>
              <a:t>Prosopagnosia</a:t>
            </a:r>
            <a:r>
              <a:rPr lang="id-ID" sz="2400" dirty="0" smtClean="0">
                <a:sym typeface="Wingdings" pitchFamily="2" charset="2"/>
              </a:rPr>
              <a:t>  ketidakmampuan mengenali wajah-wajah tertentu. Dengan kata lain, pasien yang menderita Agnosia Visual dengan prosopagnosia dapat menyadari bahwa mereka sedang menatap sebuah wajah, tetapi mereka tidak dapat mengenali wajah siapa, meskipun itu wajah kerabat atau teman dekat</a:t>
            </a:r>
            <a:r>
              <a:rPr lang="en-US" sz="2400" dirty="0" smtClean="0">
                <a:sym typeface="Wingdings" pitchFamily="2" charset="2"/>
              </a:rPr>
              <a:t>. </a:t>
            </a:r>
            <a:r>
              <a:rPr lang="en-US" sz="2400" dirty="0" err="1" smtClean="0">
                <a:sym typeface="Wingdings" pitchFamily="2" charset="2"/>
              </a:rPr>
              <a:t>Kerusakan</a:t>
            </a:r>
            <a:r>
              <a:rPr lang="en-US" sz="2400" dirty="0" smtClean="0">
                <a:sym typeface="Wingdings" pitchFamily="2" charset="2"/>
              </a:rPr>
              <a:t> </a:t>
            </a:r>
            <a:r>
              <a:rPr lang="en-US" sz="2400" dirty="0" err="1" smtClean="0">
                <a:sym typeface="Wingdings" pitchFamily="2" charset="2"/>
              </a:rPr>
              <a:t>pada</a:t>
            </a:r>
            <a:r>
              <a:rPr lang="en-US" sz="2400" dirty="0" smtClean="0">
                <a:sym typeface="Wingdings" pitchFamily="2" charset="2"/>
              </a:rPr>
              <a:t> area </a:t>
            </a:r>
            <a:r>
              <a:rPr lang="en-US" sz="2400" dirty="0" err="1" smtClean="0">
                <a:sym typeface="Wingdings" pitchFamily="2" charset="2"/>
              </a:rPr>
              <a:t>gyrus</a:t>
            </a:r>
            <a:r>
              <a:rPr lang="en-US" sz="2400" dirty="0" smtClean="0">
                <a:sym typeface="Wingdings" pitchFamily="2" charset="2"/>
              </a:rPr>
              <a:t> </a:t>
            </a:r>
            <a:r>
              <a:rPr lang="en-US" sz="2400" dirty="0" err="1" smtClean="0">
                <a:sym typeface="Wingdings" pitchFamily="2" charset="2"/>
              </a:rPr>
              <a:t>fusiform</a:t>
            </a:r>
            <a:r>
              <a:rPr lang="en-US" sz="2400" dirty="0" smtClean="0">
                <a:sym typeface="Wingdings" pitchFamily="2" charset="2"/>
              </a:rPr>
              <a:t> (FFA) </a:t>
            </a:r>
            <a:r>
              <a:rPr lang="en-US" sz="2400" dirty="0" err="1" smtClean="0">
                <a:sym typeface="Wingdings" pitchFamily="2" charset="2"/>
              </a:rPr>
              <a:t>pada</a:t>
            </a:r>
            <a:r>
              <a:rPr lang="en-US" sz="2400" dirty="0" smtClean="0">
                <a:sym typeface="Wingdings" pitchFamily="2" charset="2"/>
              </a:rPr>
              <a:t> </a:t>
            </a:r>
            <a:r>
              <a:rPr lang="en-US" sz="2400" dirty="0" err="1" smtClean="0">
                <a:sym typeface="Wingdings" pitchFamily="2" charset="2"/>
              </a:rPr>
              <a:t>lobus</a:t>
            </a:r>
            <a:r>
              <a:rPr lang="en-US" sz="2400" dirty="0" smtClean="0">
                <a:sym typeface="Wingdings" pitchFamily="2" charset="2"/>
              </a:rPr>
              <a:t> temporal </a:t>
            </a:r>
            <a:r>
              <a:rPr lang="en-US" sz="2400" dirty="0" err="1" smtClean="0">
                <a:sym typeface="Wingdings" pitchFamily="2" charset="2"/>
              </a:rPr>
              <a:t>kanan</a:t>
            </a:r>
            <a:r>
              <a:rPr lang="en-US" sz="2400" dirty="0" smtClean="0">
                <a:sym typeface="Wingdings" pitchFamily="2" charset="2"/>
              </a:rPr>
              <a:t>. </a:t>
            </a:r>
          </a:p>
          <a:p>
            <a:pPr marL="285750" indent="-285750">
              <a:buFont typeface="Wingdings" pitchFamily="2" charset="2"/>
              <a:buChar char="Ø"/>
            </a:pP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914400"/>
            <a:ext cx="7772400" cy="923330"/>
          </a:xfrm>
          <a:prstGeom prst="rect">
            <a:avLst/>
          </a:prstGeom>
          <a:noFill/>
        </p:spPr>
        <p:txBody>
          <a:bodyPr wrap="square" rtlCol="0">
            <a:spAutoFit/>
          </a:bodyPr>
          <a:lstStyle/>
          <a:p>
            <a:pPr marL="342900" indent="-342900">
              <a:buFont typeface="Wingdings" pitchFamily="2" charset="2"/>
              <a:buChar char="Ø"/>
            </a:pPr>
            <a:r>
              <a:rPr lang="id-ID" dirty="0" smtClean="0"/>
              <a:t>Moscovitch, Winoeur, Behrmann (1997), meneliti seorang </a:t>
            </a:r>
            <a:r>
              <a:rPr lang="id-ID" b="1" dirty="0" smtClean="0"/>
              <a:t>Agnosia Visual tanpa Prosopagnosia </a:t>
            </a:r>
            <a:r>
              <a:rPr lang="id-ID" b="1" dirty="0" smtClean="0">
                <a:sym typeface="Wingdings" pitchFamily="2" charset="2"/>
              </a:rPr>
              <a:t> </a:t>
            </a:r>
            <a:r>
              <a:rPr lang="id-ID" dirty="0" smtClean="0">
                <a:sym typeface="Wingdings" pitchFamily="2" charset="2"/>
              </a:rPr>
              <a:t>mereka dapat mengenali wajah tetapi tidak dapat mengenali objek lain disekitar</a:t>
            </a:r>
            <a:endParaRPr lang="id-ID" b="1"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71538" y="1981201"/>
            <a:ext cx="3643338" cy="3733800"/>
          </a:xfrm>
          <a:prstGeom prst="rect">
            <a:avLst/>
          </a:prstGeom>
        </p:spPr>
      </p:pic>
      <p:pic>
        <p:nvPicPr>
          <p:cNvPr id="1026" name="Picture 2"/>
          <p:cNvPicPr>
            <a:picLocks noChangeAspect="1" noChangeArrowheads="1"/>
          </p:cNvPicPr>
          <p:nvPr/>
        </p:nvPicPr>
        <p:blipFill>
          <a:blip r:embed="rId3"/>
          <a:srcRect/>
          <a:stretch>
            <a:fillRect/>
          </a:stretch>
        </p:blipFill>
        <p:spPr bwMode="auto">
          <a:xfrm>
            <a:off x="5072970" y="2000240"/>
            <a:ext cx="3128062" cy="3581404"/>
          </a:xfrm>
          <a:prstGeom prst="rect">
            <a:avLst/>
          </a:prstGeom>
          <a:noFill/>
          <a:ln w="9525">
            <a:noFill/>
            <a:miter lim="800000"/>
            <a:headEnd/>
            <a:tailEnd/>
          </a:ln>
          <a:effectLst/>
        </p:spPr>
      </p:pic>
    </p:spTree>
    <p:extLst>
      <p:ext uri="{BB962C8B-B14F-4D97-AF65-F5344CB8AC3E}">
        <p14:creationId xmlns="" xmlns:p14="http://schemas.microsoft.com/office/powerpoint/2010/main" val="33661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785794"/>
            <a:ext cx="8229600" cy="4938712"/>
          </a:xfrm>
        </p:spPr>
        <p:txBody>
          <a:bodyPr/>
          <a:lstStyle/>
          <a:p>
            <a:r>
              <a:rPr lang="id-ID" sz="2400" b="1" dirty="0" smtClean="0"/>
              <a:t>Prosopagnosia Kongenital </a:t>
            </a:r>
            <a:r>
              <a:rPr lang="id-ID" sz="2400" dirty="0" smtClean="0">
                <a:sym typeface="Wingdings" pitchFamily="2" charset="2"/>
              </a:rPr>
              <a:t> </a:t>
            </a:r>
            <a:r>
              <a:rPr lang="id-ID" sz="2400" u="sng" dirty="0" smtClean="0">
                <a:sym typeface="Wingdings" pitchFamily="2" charset="2"/>
              </a:rPr>
              <a:t>ketidakmampuan mengenali wajah walaupun tak ada kerusakan jelas pada FFA</a:t>
            </a:r>
            <a:r>
              <a:rPr lang="id-ID" sz="2400" dirty="0" smtClean="0">
                <a:sym typeface="Wingdings" pitchFamily="2" charset="2"/>
              </a:rPr>
              <a:t>. bahwa </a:t>
            </a:r>
            <a:r>
              <a:rPr lang="en-US" sz="2400" dirty="0" smtClean="0">
                <a:sym typeface="Wingdings" pitchFamily="2" charset="2"/>
              </a:rPr>
              <a:t>P</a:t>
            </a:r>
            <a:r>
              <a:rPr lang="id-ID" sz="2400" dirty="0" smtClean="0">
                <a:sym typeface="Wingdings" pitchFamily="2" charset="2"/>
              </a:rPr>
              <a:t>enderita PK mengalami penurunan konektivitas didalam korteks oksipitotemporal </a:t>
            </a:r>
            <a:r>
              <a:rPr lang="en-US" sz="2400" dirty="0" smtClean="0">
                <a:sym typeface="Wingdings" pitchFamily="2" charset="2"/>
              </a:rPr>
              <a:t>(</a:t>
            </a:r>
            <a:r>
              <a:rPr lang="id-ID" sz="2400" dirty="0" smtClean="0">
                <a:sym typeface="Wingdings" pitchFamily="2" charset="2"/>
              </a:rPr>
              <a:t>Thomas et al. (2009</a:t>
            </a:r>
            <a:r>
              <a:rPr lang="en-US" sz="2400" dirty="0" smtClean="0">
                <a:sym typeface="Wingdings" pitchFamily="2" charset="2"/>
              </a:rPr>
              <a:t>)</a:t>
            </a:r>
            <a:r>
              <a:rPr lang="id-ID" sz="2400" dirty="0" smtClean="0">
                <a:sym typeface="Wingdings" pitchFamily="2" charset="2"/>
              </a:rPr>
              <a:t>)</a:t>
            </a:r>
            <a:r>
              <a:rPr lang="en-US" sz="2400" dirty="0" smtClean="0">
                <a:sym typeface="Wingdings" pitchFamily="2" charset="2"/>
              </a:rPr>
              <a:t>.</a:t>
            </a:r>
          </a:p>
          <a:p>
            <a:pPr marL="285750" indent="-285750">
              <a:buFont typeface="Wingdings" pitchFamily="2" charset="2"/>
              <a:buChar char="Ø"/>
            </a:pPr>
            <a:r>
              <a:rPr lang="id-ID" sz="2400" dirty="0" smtClean="0">
                <a:sym typeface="Wingdings" pitchFamily="2" charset="2"/>
              </a:rPr>
              <a:t>pengalaman melihat wajah sejak kecil sangat berperan penting dalam kemampuan mengenali wajah nantinya</a:t>
            </a:r>
          </a:p>
          <a:p>
            <a:pPr marL="285750" indent="-285750">
              <a:buFont typeface="Wingdings" pitchFamily="2" charset="2"/>
              <a:buChar char="Ø"/>
            </a:pPr>
            <a:r>
              <a:rPr lang="id-ID" sz="2400" dirty="0" smtClean="0">
                <a:sym typeface="Wingdings" pitchFamily="2" charset="2"/>
              </a:rPr>
              <a:t>Penelitian lanjutan oleh LeGrand et al (2003) yang menguji orang –orang yang terlahir katarak pada salah satu matanya. Mereka yang katarak pada mata kiri akan menunjukkan cacat dalam mengenali wajah, tetapi mereka yang katarak pada mata kanan tetap dapat mengenali dengan normal, karena </a:t>
            </a:r>
            <a:r>
              <a:rPr lang="id-ID" sz="2400" b="1" dirty="0" smtClean="0">
                <a:sym typeface="Wingdings" pitchFamily="2" charset="2"/>
              </a:rPr>
              <a:t>girus fusiformis kanan</a:t>
            </a:r>
            <a:r>
              <a:rPr lang="id-ID" sz="2400" dirty="0" smtClean="0">
                <a:sym typeface="Wingdings" pitchFamily="2" charset="2"/>
              </a:rPr>
              <a:t> sangat penting bagi pengenalan wajah</a:t>
            </a:r>
          </a:p>
          <a:p>
            <a:endParaRPr lang="en-US"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604421"/>
            <a:ext cx="8686800" cy="5262979"/>
          </a:xfrm>
          <a:prstGeom prst="rect">
            <a:avLst/>
          </a:prstGeom>
          <a:noFill/>
        </p:spPr>
        <p:txBody>
          <a:bodyPr wrap="square" rtlCol="0">
            <a:spAutoFit/>
          </a:bodyPr>
          <a:lstStyle/>
          <a:p>
            <a:pPr marL="285750" indent="-285750">
              <a:buFont typeface="Wingdings" pitchFamily="2" charset="2"/>
              <a:buChar char="Ø"/>
            </a:pPr>
            <a:r>
              <a:rPr lang="en-US" sz="2400" dirty="0" err="1" smtClean="0">
                <a:sym typeface="Wingdings" pitchFamily="2" charset="2"/>
              </a:rPr>
              <a:t>Tiga</a:t>
            </a:r>
            <a:r>
              <a:rPr lang="en-US" sz="2400" dirty="0" smtClean="0">
                <a:sym typeface="Wingdings" pitchFamily="2" charset="2"/>
              </a:rPr>
              <a:t> </a:t>
            </a:r>
            <a:r>
              <a:rPr lang="id-ID" sz="2400" dirty="0" smtClean="0">
                <a:sym typeface="Wingdings" pitchFamily="2" charset="2"/>
              </a:rPr>
              <a:t>cara dasar kita mengenali wajah :</a:t>
            </a:r>
            <a:endParaRPr lang="en-US" sz="2400" dirty="0" smtClean="0">
              <a:sym typeface="Wingdings" pitchFamily="2" charset="2"/>
            </a:endParaRPr>
          </a:p>
          <a:p>
            <a:pPr marL="285750" indent="-285750">
              <a:buFont typeface="Wingdings" pitchFamily="2" charset="2"/>
              <a:buChar char="Ø"/>
            </a:pPr>
            <a:r>
              <a:rPr lang="id-ID" sz="2400" dirty="0" smtClean="0">
                <a:sym typeface="Wingdings" pitchFamily="2" charset="2"/>
              </a:rPr>
              <a:t> perbedaan fitur (bentuk mata, hidung, mulut), </a:t>
            </a:r>
            <a:endParaRPr lang="en-US" sz="2400" dirty="0" smtClean="0">
              <a:sym typeface="Wingdings" pitchFamily="2" charset="2"/>
            </a:endParaRPr>
          </a:p>
          <a:p>
            <a:pPr marL="285750" indent="-285750">
              <a:buFont typeface="Wingdings" pitchFamily="2" charset="2"/>
              <a:buChar char="Ø"/>
            </a:pPr>
            <a:r>
              <a:rPr lang="id-ID" sz="2400" dirty="0" smtClean="0">
                <a:sym typeface="Wingdings" pitchFamily="2" charset="2"/>
              </a:rPr>
              <a:t>kontur (keseluruhan bentu wajah), dan</a:t>
            </a:r>
            <a:endParaRPr lang="en-US" sz="2400" dirty="0" smtClean="0">
              <a:sym typeface="Wingdings" pitchFamily="2" charset="2"/>
            </a:endParaRPr>
          </a:p>
          <a:p>
            <a:pPr marL="285750" indent="-285750">
              <a:buFont typeface="Wingdings" pitchFamily="2" charset="2"/>
              <a:buChar char="Ø"/>
            </a:pPr>
            <a:r>
              <a:rPr lang="id-ID" sz="2400" dirty="0" smtClean="0">
                <a:sym typeface="Wingdings" pitchFamily="2" charset="2"/>
              </a:rPr>
              <a:t> konfigurasi  ( jarak mata, hidung, dan, mulut)</a:t>
            </a:r>
            <a:endParaRPr lang="en-US" sz="2400" dirty="0" smtClean="0">
              <a:sym typeface="Wingdings" pitchFamily="2" charset="2"/>
            </a:endParaRPr>
          </a:p>
          <a:p>
            <a:pPr marL="285750" indent="-285750">
              <a:buFont typeface="Wingdings" pitchFamily="2" charset="2"/>
              <a:buChar char="Ø"/>
            </a:pPr>
            <a:endParaRPr lang="en-US" sz="2400" dirty="0" smtClean="0">
              <a:sym typeface="Wingdings" pitchFamily="2" charset="2"/>
            </a:endParaRPr>
          </a:p>
          <a:p>
            <a:pPr marL="285750" indent="-285750">
              <a:buFont typeface="Wingdings" pitchFamily="2" charset="2"/>
              <a:buChar char="Ø"/>
            </a:pPr>
            <a:r>
              <a:rPr lang="en-US" sz="2400" dirty="0" err="1" smtClean="0">
                <a:sym typeface="Wingdings" pitchFamily="2" charset="2"/>
              </a:rPr>
              <a:t>Orang-orang</a:t>
            </a:r>
            <a:r>
              <a:rPr lang="en-US" sz="2400" dirty="0" smtClean="0">
                <a:sym typeface="Wingdings" pitchFamily="2" charset="2"/>
              </a:rPr>
              <a:t> yang </a:t>
            </a:r>
            <a:r>
              <a:rPr lang="en-US" sz="2400" dirty="0" err="1" smtClean="0">
                <a:sym typeface="Wingdings" pitchFamily="2" charset="2"/>
              </a:rPr>
              <a:t>mengalami</a:t>
            </a:r>
            <a:r>
              <a:rPr lang="en-US" sz="2400" dirty="0" smtClean="0">
                <a:sym typeface="Wingdings" pitchFamily="2" charset="2"/>
              </a:rPr>
              <a:t> </a:t>
            </a:r>
            <a:r>
              <a:rPr lang="en-US" sz="2400" dirty="0" err="1" smtClean="0">
                <a:sym typeface="Wingdings" pitchFamily="2" charset="2"/>
              </a:rPr>
              <a:t>gangguan</a:t>
            </a:r>
            <a:r>
              <a:rPr lang="en-US" sz="2400" dirty="0" smtClean="0">
                <a:sym typeface="Wingdings" pitchFamily="2" charset="2"/>
              </a:rPr>
              <a:t> </a:t>
            </a:r>
            <a:r>
              <a:rPr lang="en-US" sz="2400" dirty="0" err="1" smtClean="0">
                <a:sym typeface="Wingdings" pitchFamily="2" charset="2"/>
              </a:rPr>
              <a:t>penglihatan</a:t>
            </a:r>
            <a:r>
              <a:rPr lang="en-US" sz="2400" dirty="0" smtClean="0">
                <a:sym typeface="Wingdings" pitchFamily="2" charset="2"/>
              </a:rPr>
              <a:t> </a:t>
            </a:r>
            <a:r>
              <a:rPr lang="en-US" sz="2400" dirty="0" err="1" smtClean="0">
                <a:sym typeface="Wingdings" pitchFamily="2" charset="2"/>
              </a:rPr>
              <a:t>jelas</a:t>
            </a:r>
            <a:r>
              <a:rPr lang="en-US" sz="2400" dirty="0" smtClean="0">
                <a:sym typeface="Wingdings" pitchFamily="2" charset="2"/>
              </a:rPr>
              <a:t> </a:t>
            </a:r>
            <a:r>
              <a:rPr lang="en-US" sz="2400" dirty="0" err="1" smtClean="0">
                <a:sym typeface="Wingdings" pitchFamily="2" charset="2"/>
              </a:rPr>
              <a:t>sewaktu</a:t>
            </a:r>
            <a:r>
              <a:rPr lang="en-US" sz="2400" dirty="0" smtClean="0">
                <a:sym typeface="Wingdings" pitchFamily="2" charset="2"/>
              </a:rPr>
              <a:t> </a:t>
            </a:r>
            <a:r>
              <a:rPr lang="en-US" sz="2400" dirty="0" err="1" smtClean="0">
                <a:sym typeface="Wingdings" pitchFamily="2" charset="2"/>
              </a:rPr>
              <a:t>lahir</a:t>
            </a:r>
            <a:r>
              <a:rPr lang="en-US" sz="2400" dirty="0" smtClean="0">
                <a:sym typeface="Wingdings" pitchFamily="2" charset="2"/>
              </a:rPr>
              <a:t> </a:t>
            </a:r>
            <a:r>
              <a:rPr lang="en-US" sz="2400" dirty="0" err="1" smtClean="0">
                <a:sym typeface="Wingdings" pitchFamily="2" charset="2"/>
              </a:rPr>
              <a:t>akan</a:t>
            </a:r>
            <a:r>
              <a:rPr lang="en-US" sz="2400" dirty="0" smtClean="0">
                <a:sym typeface="Wingdings" pitchFamily="2" charset="2"/>
              </a:rPr>
              <a:t> </a:t>
            </a:r>
            <a:r>
              <a:rPr lang="en-US" sz="2400" dirty="0" err="1" smtClean="0">
                <a:sym typeface="Wingdings" pitchFamily="2" charset="2"/>
              </a:rPr>
              <a:t>cacat</a:t>
            </a:r>
            <a:r>
              <a:rPr lang="en-US" sz="2400" dirty="0" smtClean="0">
                <a:sym typeface="Wingdings" pitchFamily="2" charset="2"/>
              </a:rPr>
              <a:t> </a:t>
            </a:r>
            <a:r>
              <a:rPr lang="en-US" sz="2400" dirty="0" err="1" smtClean="0">
                <a:sym typeface="Wingdings" pitchFamily="2" charset="2"/>
              </a:rPr>
              <a:t>dalam</a:t>
            </a:r>
            <a:r>
              <a:rPr lang="en-US" sz="2400" dirty="0" smtClean="0">
                <a:sym typeface="Wingdings" pitchFamily="2" charset="2"/>
              </a:rPr>
              <a:t> </a:t>
            </a:r>
            <a:r>
              <a:rPr lang="en-US" sz="2400" dirty="0" err="1" smtClean="0">
                <a:sym typeface="Wingdings" pitchFamily="2" charset="2"/>
              </a:rPr>
              <a:t>pengenalan</a:t>
            </a:r>
            <a:r>
              <a:rPr lang="en-US" sz="2400" dirty="0" smtClean="0">
                <a:sym typeface="Wingdings" pitchFamily="2" charset="2"/>
              </a:rPr>
              <a:t> </a:t>
            </a:r>
            <a:r>
              <a:rPr lang="en-US" sz="2400" dirty="0" err="1" smtClean="0">
                <a:sym typeface="Wingdings" pitchFamily="2" charset="2"/>
              </a:rPr>
              <a:t>konfigurasi</a:t>
            </a:r>
            <a:endParaRPr lang="en-US" sz="2400" dirty="0" smtClean="0">
              <a:sym typeface="Wingdings" pitchFamily="2" charset="2"/>
            </a:endParaRPr>
          </a:p>
          <a:p>
            <a:pPr marL="285750" indent="-285750">
              <a:buFont typeface="Wingdings" pitchFamily="2" charset="2"/>
              <a:buChar char="Ø"/>
            </a:pPr>
            <a:r>
              <a:rPr lang="en-US" sz="2400" dirty="0" err="1" smtClean="0">
                <a:sym typeface="Wingdings" pitchFamily="2" charset="2"/>
              </a:rPr>
              <a:t>Anak</a:t>
            </a:r>
            <a:r>
              <a:rPr lang="en-US" sz="2400" dirty="0" smtClean="0">
                <a:sym typeface="Wingdings" pitchFamily="2" charset="2"/>
              </a:rPr>
              <a:t> </a:t>
            </a:r>
            <a:r>
              <a:rPr lang="en-US" sz="2400" dirty="0" err="1" smtClean="0">
                <a:sym typeface="Wingdings" pitchFamily="2" charset="2"/>
              </a:rPr>
              <a:t>dengan</a:t>
            </a:r>
            <a:r>
              <a:rPr lang="en-US" sz="2400" dirty="0" smtClean="0">
                <a:sym typeface="Wingdings" pitchFamily="2" charset="2"/>
              </a:rPr>
              <a:t> autism </a:t>
            </a:r>
            <a:r>
              <a:rPr lang="en-US" sz="2400" dirty="0" err="1" smtClean="0">
                <a:sym typeface="Wingdings" pitchFamily="2" charset="2"/>
              </a:rPr>
              <a:t>menunjukan</a:t>
            </a:r>
            <a:r>
              <a:rPr lang="en-US" sz="2400" dirty="0" smtClean="0">
                <a:sym typeface="Wingdings" pitchFamily="2" charset="2"/>
              </a:rPr>
              <a:t> </a:t>
            </a:r>
            <a:r>
              <a:rPr lang="en-US" sz="2400" dirty="0" err="1" smtClean="0">
                <a:sym typeface="Wingdings" pitchFamily="2" charset="2"/>
              </a:rPr>
              <a:t>adanya</a:t>
            </a:r>
            <a:r>
              <a:rPr lang="en-US" sz="2400" dirty="0" smtClean="0">
                <a:sym typeface="Wingdings" pitchFamily="2" charset="2"/>
              </a:rPr>
              <a:t> </a:t>
            </a:r>
            <a:r>
              <a:rPr lang="en-US" sz="2400" dirty="0" err="1" smtClean="0">
                <a:sym typeface="Wingdings" pitchFamily="2" charset="2"/>
              </a:rPr>
              <a:t>kecacatan</a:t>
            </a:r>
            <a:r>
              <a:rPr lang="en-US" sz="2400" dirty="0" smtClean="0">
                <a:sym typeface="Wingdings" pitchFamily="2" charset="2"/>
              </a:rPr>
              <a:t> </a:t>
            </a:r>
            <a:r>
              <a:rPr lang="en-US" sz="2400" dirty="0" err="1" smtClean="0">
                <a:sym typeface="Wingdings" pitchFamily="2" charset="2"/>
              </a:rPr>
              <a:t>dalam</a:t>
            </a:r>
            <a:r>
              <a:rPr lang="en-US" sz="2400" dirty="0" smtClean="0">
                <a:sym typeface="Wingdings" pitchFamily="2" charset="2"/>
              </a:rPr>
              <a:t> </a:t>
            </a:r>
            <a:r>
              <a:rPr lang="en-US" sz="2400" dirty="0" err="1" smtClean="0">
                <a:sym typeface="Wingdings" pitchFamily="2" charset="2"/>
              </a:rPr>
              <a:t>kemampuan</a:t>
            </a:r>
            <a:r>
              <a:rPr lang="en-US" sz="2400" dirty="0" smtClean="0">
                <a:sym typeface="Wingdings" pitchFamily="2" charset="2"/>
              </a:rPr>
              <a:t> </a:t>
            </a:r>
            <a:r>
              <a:rPr lang="en-US" sz="2400" dirty="0" err="1" smtClean="0">
                <a:sym typeface="Wingdings" pitchFamily="2" charset="2"/>
              </a:rPr>
              <a:t>mengenali</a:t>
            </a:r>
            <a:r>
              <a:rPr lang="en-US" sz="2400" dirty="0" smtClean="0">
                <a:sym typeface="Wingdings" pitchFamily="2" charset="2"/>
              </a:rPr>
              <a:t> </a:t>
            </a:r>
            <a:r>
              <a:rPr lang="en-US" sz="2400" dirty="0" err="1" smtClean="0">
                <a:sym typeface="Wingdings" pitchFamily="2" charset="2"/>
              </a:rPr>
              <a:t>wajah</a:t>
            </a:r>
            <a:r>
              <a:rPr lang="en-US" sz="2400" dirty="0" smtClean="0">
                <a:sym typeface="Wingdings" pitchFamily="2" charset="2"/>
              </a:rPr>
              <a:t> </a:t>
            </a:r>
            <a:r>
              <a:rPr lang="en-US" sz="2400" dirty="0" err="1" smtClean="0">
                <a:sym typeface="Wingdings" pitchFamily="2" charset="2"/>
              </a:rPr>
              <a:t>dan</a:t>
            </a:r>
            <a:r>
              <a:rPr lang="en-US" sz="2400" dirty="0" smtClean="0">
                <a:sym typeface="Wingdings" pitchFamily="2" charset="2"/>
              </a:rPr>
              <a:t> </a:t>
            </a:r>
            <a:r>
              <a:rPr lang="en-US" sz="2400" dirty="0" err="1" smtClean="0">
                <a:sym typeface="Wingdings" pitchFamily="2" charset="2"/>
              </a:rPr>
              <a:t>kegagalan</a:t>
            </a:r>
            <a:r>
              <a:rPr lang="en-US" sz="2400" dirty="0" smtClean="0">
                <a:sym typeface="Wingdings" pitchFamily="2" charset="2"/>
              </a:rPr>
              <a:t> </a:t>
            </a:r>
            <a:r>
              <a:rPr lang="en-US" sz="2400" dirty="0" err="1" smtClean="0">
                <a:sym typeface="Wingdings" pitchFamily="2" charset="2"/>
              </a:rPr>
              <a:t>mengamati</a:t>
            </a:r>
            <a:r>
              <a:rPr lang="en-US" sz="2400" dirty="0" smtClean="0">
                <a:sym typeface="Wingdings" pitchFamily="2" charset="2"/>
              </a:rPr>
              <a:t> </a:t>
            </a:r>
            <a:r>
              <a:rPr lang="en-US" sz="2400" dirty="0" err="1" smtClean="0">
                <a:sym typeface="Wingdings" pitchFamily="2" charset="2"/>
              </a:rPr>
              <a:t>wajah</a:t>
            </a:r>
            <a:r>
              <a:rPr lang="en-US" sz="2400" dirty="0" smtClean="0">
                <a:sym typeface="Wingdings" pitchFamily="2" charset="2"/>
              </a:rPr>
              <a:t> </a:t>
            </a:r>
            <a:r>
              <a:rPr lang="en-US" sz="2400" dirty="0" err="1" smtClean="0">
                <a:sym typeface="Wingdings" pitchFamily="2" charset="2"/>
              </a:rPr>
              <a:t>akibat</a:t>
            </a:r>
            <a:r>
              <a:rPr lang="en-US" sz="2400" dirty="0" smtClean="0">
                <a:sym typeface="Wingdings" pitchFamily="2" charset="2"/>
              </a:rPr>
              <a:t> </a:t>
            </a:r>
            <a:r>
              <a:rPr lang="en-US" sz="2400" dirty="0" err="1" smtClean="0">
                <a:sym typeface="Wingdings" pitchFamily="2" charset="2"/>
              </a:rPr>
              <a:t>gagal</a:t>
            </a:r>
            <a:r>
              <a:rPr lang="en-US" sz="2400" dirty="0" smtClean="0">
                <a:sym typeface="Wingdings" pitchFamily="2" charset="2"/>
              </a:rPr>
              <a:t> </a:t>
            </a:r>
            <a:r>
              <a:rPr lang="en-US" sz="2400" dirty="0" err="1" smtClean="0">
                <a:sym typeface="Wingdings" pitchFamily="2" charset="2"/>
              </a:rPr>
              <a:t>mengaktivasi</a:t>
            </a:r>
            <a:r>
              <a:rPr lang="en-US" sz="2400" dirty="0" smtClean="0">
                <a:sym typeface="Wingdings" pitchFamily="2" charset="2"/>
              </a:rPr>
              <a:t> </a:t>
            </a:r>
            <a:r>
              <a:rPr lang="en-US" sz="2400" dirty="0" err="1" smtClean="0">
                <a:sym typeface="Wingdings" pitchFamily="2" charset="2"/>
              </a:rPr>
              <a:t>gyrus</a:t>
            </a:r>
            <a:r>
              <a:rPr lang="en-US" sz="2400" dirty="0" smtClean="0">
                <a:sym typeface="Wingdings" pitchFamily="2" charset="2"/>
              </a:rPr>
              <a:t> </a:t>
            </a:r>
            <a:r>
              <a:rPr lang="en-US" sz="2400" dirty="0" err="1" smtClean="0">
                <a:sym typeface="Wingdings" pitchFamily="2" charset="2"/>
              </a:rPr>
              <a:t>fusiform</a:t>
            </a:r>
            <a:r>
              <a:rPr lang="en-US" sz="2400" dirty="0" smtClean="0">
                <a:sym typeface="Wingdings" pitchFamily="2" charset="2"/>
              </a:rPr>
              <a:t>(FFA)</a:t>
            </a:r>
          </a:p>
          <a:p>
            <a:pPr marL="285750" indent="-285750">
              <a:buFont typeface="Wingdings" pitchFamily="2" charset="2"/>
              <a:buChar char="Ø"/>
            </a:pPr>
            <a:r>
              <a:rPr lang="en-US" sz="2400" dirty="0" err="1" smtClean="0">
                <a:sym typeface="Wingdings" pitchFamily="2" charset="2"/>
              </a:rPr>
              <a:t>Anak</a:t>
            </a:r>
            <a:r>
              <a:rPr lang="en-US" sz="2400" dirty="0" smtClean="0">
                <a:sym typeface="Wingdings" pitchFamily="2" charset="2"/>
              </a:rPr>
              <a:t> </a:t>
            </a:r>
            <a:r>
              <a:rPr lang="en-US" sz="2400" dirty="0" err="1" smtClean="0">
                <a:sym typeface="Wingdings" pitchFamily="2" charset="2"/>
              </a:rPr>
              <a:t>dengan</a:t>
            </a:r>
            <a:r>
              <a:rPr lang="en-US" sz="2400" dirty="0" smtClean="0">
                <a:sym typeface="Wingdings" pitchFamily="2" charset="2"/>
              </a:rPr>
              <a:t> </a:t>
            </a:r>
            <a:r>
              <a:rPr lang="en-US" sz="2400" dirty="0" err="1" smtClean="0">
                <a:sym typeface="Wingdings" pitchFamily="2" charset="2"/>
              </a:rPr>
              <a:t>sindroma</a:t>
            </a:r>
            <a:r>
              <a:rPr lang="en-US" sz="2400" dirty="0" smtClean="0">
                <a:sym typeface="Wingdings" pitchFamily="2" charset="2"/>
              </a:rPr>
              <a:t> William, yang </a:t>
            </a:r>
            <a:r>
              <a:rPr lang="en-US" sz="2400" dirty="0" err="1" smtClean="0">
                <a:sym typeface="Wingdings" pitchFamily="2" charset="2"/>
              </a:rPr>
              <a:t>secara</a:t>
            </a:r>
            <a:r>
              <a:rPr lang="en-US" sz="2400" dirty="0" smtClean="0">
                <a:sym typeface="Wingdings" pitchFamily="2" charset="2"/>
              </a:rPr>
              <a:t> </a:t>
            </a:r>
            <a:r>
              <a:rPr lang="en-US" sz="2400" dirty="0" err="1" smtClean="0">
                <a:sym typeface="Wingdings" pitchFamily="2" charset="2"/>
              </a:rPr>
              <a:t>intelektual</a:t>
            </a:r>
            <a:r>
              <a:rPr lang="en-US" sz="2400" dirty="0" smtClean="0">
                <a:sym typeface="Wingdings" pitchFamily="2" charset="2"/>
              </a:rPr>
              <a:t> </a:t>
            </a:r>
            <a:r>
              <a:rPr lang="en-US" sz="2400" dirty="0" err="1" smtClean="0">
                <a:sym typeface="Wingdings" pitchFamily="2" charset="2"/>
              </a:rPr>
              <a:t>kurang</a:t>
            </a:r>
            <a:r>
              <a:rPr lang="en-US" sz="2400" dirty="0" smtClean="0">
                <a:sym typeface="Wingdings" pitchFamily="2" charset="2"/>
              </a:rPr>
              <a:t> </a:t>
            </a:r>
            <a:r>
              <a:rPr lang="en-US" sz="2400" dirty="0" err="1" smtClean="0">
                <a:sym typeface="Wingdings" pitchFamily="2" charset="2"/>
              </a:rPr>
              <a:t>tetapi</a:t>
            </a:r>
            <a:r>
              <a:rPr lang="en-US" sz="2400" dirty="0" smtClean="0">
                <a:sym typeface="Wingdings" pitchFamily="2" charset="2"/>
              </a:rPr>
              <a:t> </a:t>
            </a:r>
            <a:r>
              <a:rPr lang="en-US" sz="2400" dirty="0" err="1" smtClean="0">
                <a:sym typeface="Wingdings" pitchFamily="2" charset="2"/>
              </a:rPr>
              <a:t>sangat</a:t>
            </a:r>
            <a:r>
              <a:rPr lang="en-US" sz="2400" dirty="0" smtClean="0">
                <a:sym typeface="Wingdings" pitchFamily="2" charset="2"/>
              </a:rPr>
              <a:t> </a:t>
            </a:r>
            <a:r>
              <a:rPr lang="en-US" sz="2400" dirty="0" err="1" smtClean="0">
                <a:sym typeface="Wingdings" pitchFamily="2" charset="2"/>
              </a:rPr>
              <a:t>senang</a:t>
            </a:r>
            <a:r>
              <a:rPr lang="en-US" sz="2400" dirty="0" smtClean="0">
                <a:sym typeface="Wingdings" pitchFamily="2" charset="2"/>
              </a:rPr>
              <a:t> </a:t>
            </a:r>
            <a:r>
              <a:rPr lang="en-US" sz="2400" dirty="0" err="1" smtClean="0">
                <a:sym typeface="Wingdings" pitchFamily="2" charset="2"/>
              </a:rPr>
              <a:t>bergaul</a:t>
            </a:r>
            <a:r>
              <a:rPr lang="en-US" sz="2400" dirty="0" smtClean="0">
                <a:sym typeface="Wingdings" pitchFamily="2" charset="2"/>
              </a:rPr>
              <a:t> </a:t>
            </a:r>
            <a:r>
              <a:rPr lang="en-US" sz="2400" dirty="0" err="1" smtClean="0">
                <a:sym typeface="Wingdings" pitchFamily="2" charset="2"/>
              </a:rPr>
              <a:t>dan</a:t>
            </a:r>
            <a:r>
              <a:rPr lang="en-US" sz="2400" dirty="0" smtClean="0">
                <a:sym typeface="Wingdings" pitchFamily="2" charset="2"/>
              </a:rPr>
              <a:t> </a:t>
            </a:r>
            <a:r>
              <a:rPr lang="en-US" sz="2400" dirty="0" err="1" smtClean="0">
                <a:sym typeface="Wingdings" pitchFamily="2" charset="2"/>
              </a:rPr>
              <a:t>ramah</a:t>
            </a:r>
            <a:r>
              <a:rPr lang="en-US" sz="2400" dirty="0" smtClean="0">
                <a:sym typeface="Wingdings" pitchFamily="2" charset="2"/>
              </a:rPr>
              <a:t> </a:t>
            </a:r>
            <a:r>
              <a:rPr lang="en-US" sz="2400" dirty="0" err="1" smtClean="0">
                <a:sym typeface="Wingdings" pitchFamily="2" charset="2"/>
              </a:rPr>
              <a:t>terhadap</a:t>
            </a:r>
            <a:r>
              <a:rPr lang="en-US" sz="2400" dirty="0" smtClean="0">
                <a:sym typeface="Wingdings" pitchFamily="2" charset="2"/>
              </a:rPr>
              <a:t> </a:t>
            </a:r>
            <a:r>
              <a:rPr lang="en-US" sz="2400" dirty="0" err="1" smtClean="0">
                <a:sym typeface="Wingdings" pitchFamily="2" charset="2"/>
              </a:rPr>
              <a:t>orang</a:t>
            </a:r>
            <a:r>
              <a:rPr lang="en-US" sz="2400" dirty="0" smtClean="0">
                <a:sym typeface="Wingdings" pitchFamily="2" charset="2"/>
              </a:rPr>
              <a:t> lain </a:t>
            </a:r>
            <a:r>
              <a:rPr lang="en-US" sz="2400" dirty="0" err="1" smtClean="0">
                <a:sym typeface="Wingdings" pitchFamily="2" charset="2"/>
              </a:rPr>
              <a:t>dan</a:t>
            </a:r>
            <a:r>
              <a:rPr lang="en-US" sz="2400" dirty="0" smtClean="0">
                <a:sym typeface="Wingdings" pitchFamily="2" charset="2"/>
              </a:rPr>
              <a:t> </a:t>
            </a:r>
            <a:r>
              <a:rPr lang="en-US" sz="2400" dirty="0" err="1" smtClean="0">
                <a:sym typeface="Wingdings" pitchFamily="2" charset="2"/>
              </a:rPr>
              <a:t>sering</a:t>
            </a:r>
            <a:r>
              <a:rPr lang="en-US" sz="2400" dirty="0" smtClean="0">
                <a:sym typeface="Wingdings" pitchFamily="2" charset="2"/>
              </a:rPr>
              <a:t> </a:t>
            </a:r>
            <a:r>
              <a:rPr lang="en-US" sz="2400" dirty="0" err="1" smtClean="0">
                <a:sym typeface="Wingdings" pitchFamily="2" charset="2"/>
              </a:rPr>
              <a:t>menatap</a:t>
            </a:r>
            <a:r>
              <a:rPr lang="en-US" sz="2400" dirty="0" smtClean="0">
                <a:sym typeface="Wingdings" pitchFamily="2" charset="2"/>
              </a:rPr>
              <a:t> </a:t>
            </a:r>
            <a:r>
              <a:rPr lang="en-US" sz="2400" dirty="0" err="1" smtClean="0">
                <a:sym typeface="Wingdings" pitchFamily="2" charset="2"/>
              </a:rPr>
              <a:t>wajah</a:t>
            </a:r>
            <a:r>
              <a:rPr lang="en-US" sz="2400" dirty="0" smtClean="0">
                <a:sym typeface="Wingdings" pitchFamily="2" charset="2"/>
              </a:rPr>
              <a:t> </a:t>
            </a:r>
            <a:r>
              <a:rPr lang="en-US" sz="2400" dirty="0" err="1" smtClean="0">
                <a:sym typeface="Wingdings" pitchFamily="2" charset="2"/>
              </a:rPr>
              <a:t>orang</a:t>
            </a:r>
            <a:r>
              <a:rPr lang="en-US" sz="2400" dirty="0" smtClean="0">
                <a:sym typeface="Wingdings" pitchFamily="2" charset="2"/>
              </a:rPr>
              <a:t> lain </a:t>
            </a:r>
            <a:r>
              <a:rPr lang="en-US" sz="2400" dirty="0" err="1" smtClean="0">
                <a:sym typeface="Wingdings" pitchFamily="2" charset="2"/>
              </a:rPr>
              <a:t>lekat-lekat</a:t>
            </a:r>
            <a:r>
              <a:rPr lang="en-US" sz="2400" dirty="0" smtClean="0">
                <a:sym typeface="Wingdings" pitchFamily="2" charset="2"/>
              </a:rPr>
              <a:t>,  </a:t>
            </a:r>
            <a:r>
              <a:rPr lang="en-US" sz="2400" dirty="0" err="1" smtClean="0">
                <a:sym typeface="Wingdings" pitchFamily="2" charset="2"/>
              </a:rPr>
              <a:t>memiliki</a:t>
            </a:r>
            <a:r>
              <a:rPr lang="en-US" sz="2400" dirty="0" smtClean="0">
                <a:sym typeface="Wingdings" pitchFamily="2" charset="2"/>
              </a:rPr>
              <a:t> area </a:t>
            </a:r>
            <a:r>
              <a:rPr lang="en-US" sz="2400" dirty="0" err="1" smtClean="0">
                <a:sym typeface="Wingdings" pitchFamily="2" charset="2"/>
              </a:rPr>
              <a:t>fusiform</a:t>
            </a:r>
            <a:r>
              <a:rPr lang="en-US" sz="2400" dirty="0" smtClean="0">
                <a:sym typeface="Wingdings" pitchFamily="2" charset="2"/>
              </a:rPr>
              <a:t> (FFA) yang </a:t>
            </a:r>
            <a:r>
              <a:rPr lang="en-US" sz="2400" dirty="0" err="1" smtClean="0">
                <a:sym typeface="Wingdings" pitchFamily="2" charset="2"/>
              </a:rPr>
              <a:t>lebih</a:t>
            </a:r>
            <a:r>
              <a:rPr lang="en-US" sz="2400" dirty="0" smtClean="0">
                <a:sym typeface="Wingdings" pitchFamily="2" charset="2"/>
              </a:rPr>
              <a:t> </a:t>
            </a:r>
            <a:r>
              <a:rPr lang="en-US" sz="2400" dirty="0" err="1" smtClean="0">
                <a:sym typeface="Wingdings" pitchFamily="2" charset="2"/>
              </a:rPr>
              <a:t>luas</a:t>
            </a:r>
            <a:r>
              <a:rPr lang="en-US" sz="2400" dirty="0" smtClean="0">
                <a:sym typeface="Wingdings" pitchFamily="2" charset="2"/>
              </a:rPr>
              <a:t> </a:t>
            </a:r>
            <a:r>
              <a:rPr lang="en-US" sz="2400" dirty="0" err="1" smtClean="0">
                <a:sym typeface="Wingdings" pitchFamily="2" charset="2"/>
              </a:rPr>
              <a:t>dari</a:t>
            </a:r>
            <a:r>
              <a:rPr lang="en-US" sz="2400" dirty="0" smtClean="0">
                <a:sym typeface="Wingdings" pitchFamily="2" charset="2"/>
              </a:rPr>
              <a:t> normal</a:t>
            </a:r>
            <a:endParaRPr lang="id-ID" sz="2400" dirty="0"/>
          </a:p>
        </p:txBody>
      </p:sp>
    </p:spTree>
    <p:extLst>
      <p:ext uri="{BB962C8B-B14F-4D97-AF65-F5344CB8AC3E}">
        <p14:creationId xmlns="" xmlns:p14="http://schemas.microsoft.com/office/powerpoint/2010/main" val="34396633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000108"/>
            <a:ext cx="8229600" cy="642918"/>
          </a:xfrm>
        </p:spPr>
        <p:txBody>
          <a:bodyPr>
            <a:normAutofit/>
          </a:bodyPr>
          <a:lstStyle/>
          <a:p>
            <a:r>
              <a:rPr lang="en-US" sz="3200" dirty="0" err="1" smtClean="0"/>
              <a:t>Gangguan</a:t>
            </a:r>
            <a:r>
              <a:rPr lang="en-US" sz="3200" dirty="0" smtClean="0"/>
              <a:t> </a:t>
            </a:r>
            <a:r>
              <a:rPr lang="en-US" sz="3200" dirty="0" err="1" smtClean="0"/>
              <a:t>Persepsi</a:t>
            </a:r>
            <a:r>
              <a:rPr lang="en-US" sz="3200" dirty="0" smtClean="0"/>
              <a:t> </a:t>
            </a:r>
            <a:r>
              <a:rPr lang="en-US" sz="3200" dirty="0" err="1" smtClean="0"/>
              <a:t>Pergerakan</a:t>
            </a:r>
            <a:endParaRPr lang="en-US" sz="3200" dirty="0"/>
          </a:p>
        </p:txBody>
      </p:sp>
      <p:sp>
        <p:nvSpPr>
          <p:cNvPr id="4" name="TextBox 3"/>
          <p:cNvSpPr txBox="1"/>
          <p:nvPr/>
        </p:nvSpPr>
        <p:spPr>
          <a:xfrm>
            <a:off x="642910" y="1714488"/>
            <a:ext cx="7886728" cy="3785652"/>
          </a:xfrm>
          <a:prstGeom prst="rect">
            <a:avLst/>
          </a:prstGeom>
          <a:noFill/>
        </p:spPr>
        <p:txBody>
          <a:bodyPr wrap="square" rtlCol="0">
            <a:spAutoFit/>
          </a:bodyPr>
          <a:lstStyle/>
          <a:p>
            <a:pPr algn="just">
              <a:tabLst>
                <a:tab pos="463550" algn="l"/>
              </a:tabLst>
            </a:pPr>
            <a:r>
              <a:rPr lang="en-US" sz="1600" dirty="0" smtClean="0"/>
              <a:t>	</a:t>
            </a:r>
            <a:r>
              <a:rPr lang="en-US" sz="2800" b="1" dirty="0" err="1" smtClean="0"/>
              <a:t>Akinetopsia</a:t>
            </a:r>
            <a:r>
              <a:rPr lang="en-US" sz="2800" b="1" dirty="0" smtClean="0"/>
              <a:t> / blind motion </a:t>
            </a:r>
            <a:r>
              <a:rPr lang="en-US" sz="2800" dirty="0" smtClean="0"/>
              <a:t>: </a:t>
            </a:r>
            <a:r>
              <a:rPr lang="en-US" sz="2800" dirty="0" err="1" smtClean="0"/>
              <a:t>ketidak</a:t>
            </a:r>
            <a:r>
              <a:rPr lang="en-US" sz="2800" dirty="0" smtClean="0"/>
              <a:t> </a:t>
            </a:r>
            <a:r>
              <a:rPr lang="en-US" sz="2800" dirty="0" err="1" smtClean="0"/>
              <a:t>mampuan</a:t>
            </a:r>
            <a:r>
              <a:rPr lang="en-US" sz="2800" dirty="0" smtClean="0"/>
              <a:t> </a:t>
            </a:r>
            <a:r>
              <a:rPr lang="en-US" sz="2800" dirty="0" err="1" smtClean="0"/>
              <a:t>mempersepsi</a:t>
            </a:r>
            <a:r>
              <a:rPr lang="en-US" sz="2800" dirty="0" smtClean="0"/>
              <a:t> </a:t>
            </a:r>
            <a:r>
              <a:rPr lang="en-US" sz="2800" dirty="0" err="1" smtClean="0"/>
              <a:t>gerakan</a:t>
            </a:r>
            <a:r>
              <a:rPr lang="en-US" sz="2800" dirty="0" smtClean="0"/>
              <a:t>, </a:t>
            </a:r>
            <a:r>
              <a:rPr lang="en-US" sz="2800" dirty="0" err="1" smtClean="0"/>
              <a:t>penderita</a:t>
            </a:r>
            <a:r>
              <a:rPr lang="en-US" sz="2800" dirty="0" smtClean="0"/>
              <a:t> </a:t>
            </a:r>
            <a:r>
              <a:rPr lang="id-ID" sz="2800" dirty="0" smtClean="0"/>
              <a:t> melihat objek tetapi tidak mampu menentukan apakah objek itu bergerak atau kalaupun dapat melihat benda bergerak tetapi tidak mampu menentukan arah ataupun kecepatan pergerakan </a:t>
            </a:r>
            <a:endParaRPr lang="en-US" sz="2800" dirty="0" smtClean="0"/>
          </a:p>
          <a:p>
            <a:pPr algn="just">
              <a:tabLst>
                <a:tab pos="463550" algn="l"/>
              </a:tabLst>
            </a:pPr>
            <a:r>
              <a:rPr lang="en-US" sz="2800" dirty="0" err="1" smtClean="0"/>
              <a:t>Kerusakan</a:t>
            </a:r>
            <a:r>
              <a:rPr lang="en-US" sz="2800" dirty="0" smtClean="0"/>
              <a:t> bilateral V5 </a:t>
            </a:r>
            <a:r>
              <a:rPr lang="en-US" sz="2800" dirty="0" err="1" smtClean="0"/>
              <a:t>pada</a:t>
            </a:r>
            <a:r>
              <a:rPr lang="en-US" sz="2800" dirty="0" smtClean="0"/>
              <a:t> area </a:t>
            </a:r>
            <a:r>
              <a:rPr lang="en-US" sz="2800" dirty="0" err="1" smtClean="0"/>
              <a:t>oksipital</a:t>
            </a:r>
            <a:r>
              <a:rPr lang="en-US" sz="2800" dirty="0" smtClean="0"/>
              <a:t> lateral &amp;  (MT/MTS)</a:t>
            </a:r>
            <a:endParaRPr lang="id-ID" sz="2800" dirty="0" smtClean="0"/>
          </a:p>
          <a:p>
            <a:pPr algn="just">
              <a:tabLst>
                <a:tab pos="463550" algn="l"/>
              </a:tabLst>
            </a:pP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20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838200"/>
          </a:xfrm>
        </p:spPr>
        <p:txBody>
          <a:bodyPr>
            <a:normAutofit/>
          </a:bodyPr>
          <a:lstStyle/>
          <a:p>
            <a:r>
              <a:rPr lang="id-ID" sz="3200" b="1" dirty="0" smtClean="0">
                <a:latin typeface="+mn-lt"/>
              </a:rPr>
              <a:t>Suara dan telinga</a:t>
            </a:r>
            <a:endParaRPr lang="id-ID" sz="3200" b="1" dirty="0">
              <a:latin typeface="+mn-lt"/>
            </a:endParaRPr>
          </a:p>
        </p:txBody>
      </p:sp>
      <p:sp>
        <p:nvSpPr>
          <p:cNvPr id="2" name="Content Placeholder 1"/>
          <p:cNvSpPr>
            <a:spLocks noGrp="1"/>
          </p:cNvSpPr>
          <p:nvPr>
            <p:ph idx="1"/>
          </p:nvPr>
        </p:nvSpPr>
        <p:spPr>
          <a:xfrm>
            <a:off x="457200" y="1143000"/>
            <a:ext cx="8229600" cy="4953000"/>
          </a:xfrm>
        </p:spPr>
        <p:txBody>
          <a:bodyPr>
            <a:normAutofit/>
          </a:bodyPr>
          <a:lstStyle/>
          <a:p>
            <a:r>
              <a:rPr lang="id-ID" sz="2000" dirty="0" smtClean="0">
                <a:cs typeface="Arial" pitchFamily="34" charset="0"/>
              </a:rPr>
              <a:t>Gelombang suara adalah : kompresi periodik medium, seperti udara, air dsb.</a:t>
            </a:r>
          </a:p>
          <a:p>
            <a:r>
              <a:rPr lang="id-ID" sz="2000" dirty="0" smtClean="0">
                <a:cs typeface="Arial" pitchFamily="34" charset="0"/>
              </a:rPr>
              <a:t>Tiap gelombang suara memiliki amplitudo dan frekuensi yang berbeda.</a:t>
            </a:r>
          </a:p>
          <a:p>
            <a:r>
              <a:rPr lang="id-ID" sz="2000" dirty="0" smtClean="0">
                <a:cs typeface="Arial" pitchFamily="34" charset="0"/>
              </a:rPr>
              <a:t>Amplitudo : intensitas suara</a:t>
            </a:r>
          </a:p>
          <a:p>
            <a:r>
              <a:rPr lang="id-ID" sz="2000" dirty="0" smtClean="0">
                <a:cs typeface="Arial" pitchFamily="34" charset="0"/>
                <a:sym typeface="Wingdings" pitchFamily="2" charset="2"/>
              </a:rPr>
              <a:t> intensitas tinggi gelombang suara besar.</a:t>
            </a:r>
          </a:p>
          <a:p>
            <a:r>
              <a:rPr lang="id-ID" sz="2000" dirty="0" smtClean="0">
                <a:cs typeface="Arial" pitchFamily="34" charset="0"/>
                <a:sym typeface="Wingdings" pitchFamily="2" charset="2"/>
              </a:rPr>
              <a:t>Kenyaringan (loudness) : persepsi intensitas yang berkaitan dengan amplitudo, tetapi keduanya berbeda.</a:t>
            </a:r>
          </a:p>
          <a:p>
            <a:r>
              <a:rPr lang="id-ID" sz="2000" dirty="0" smtClean="0">
                <a:cs typeface="Arial" pitchFamily="34" charset="0"/>
                <a:sym typeface="Wingdings" pitchFamily="2" charset="2"/>
              </a:rPr>
              <a:t> contoh : suara pemain iklan yang berbicara cepat lebih nyaring daripada suara pemain sinetron yang bicaranya lebih lambat.</a:t>
            </a:r>
          </a:p>
          <a:p>
            <a:r>
              <a:rPr lang="id-ID" sz="2000" dirty="0" smtClean="0">
                <a:cs typeface="Arial" pitchFamily="34" charset="0"/>
                <a:sym typeface="Wingdings" pitchFamily="2" charset="2"/>
              </a:rPr>
              <a:t>Frekuensi : jumlah kompresi per detikdiukur dengan Hertz (siklus/detik).</a:t>
            </a:r>
          </a:p>
          <a:p>
            <a:r>
              <a:rPr lang="id-ID" sz="2000" dirty="0" smtClean="0">
                <a:cs typeface="Arial" pitchFamily="34" charset="0"/>
                <a:sym typeface="Wingdings" pitchFamily="2" charset="2"/>
              </a:rPr>
              <a:t>Tinggi nada (pitch) : persepsi yang berkaitan erat dengan frekuensi. Semakin tinggi frekuensi suara semakin tinggi pula nadanya</a:t>
            </a:r>
            <a:endParaRPr lang="id-ID" sz="2000" dirty="0" smtClean="0">
              <a:cs typeface="Arial" pitchFamily="34" charset="0"/>
            </a:endParaRPr>
          </a:p>
          <a:p>
            <a:endParaRPr lang="id-ID" sz="2000" b="1" dirty="0">
              <a:latin typeface="Arial" pitchFamily="34" charset="0"/>
              <a:cs typeface="Arial" pitchFamily="34" charset="0"/>
            </a:endParaRPr>
          </a:p>
        </p:txBody>
      </p:sp>
    </p:spTree>
    <p:extLst>
      <p:ext uri="{BB962C8B-B14F-4D97-AF65-F5344CB8AC3E}">
        <p14:creationId xmlns:p14="http://schemas.microsoft.com/office/powerpoint/2010/main" xmlns="" val="37473208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latin typeface="+mn-lt"/>
              </a:rPr>
              <a:t>Stuktur </a:t>
            </a:r>
            <a:r>
              <a:rPr lang="id-ID" dirty="0">
                <a:latin typeface="+mn-lt"/>
              </a:rPr>
              <a:t>telinga</a:t>
            </a:r>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371600" y="1676400"/>
            <a:ext cx="6157494" cy="40541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244499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id-ID" sz="3600" b="1" dirty="0" smtClean="0"/>
              <a:t>Struktur telinga, ada 3 bagian</a:t>
            </a:r>
            <a:endParaRPr lang="id-ID" sz="3600" b="1" dirty="0"/>
          </a:p>
        </p:txBody>
      </p:sp>
      <p:sp>
        <p:nvSpPr>
          <p:cNvPr id="3" name="Content Placeholder 2"/>
          <p:cNvSpPr>
            <a:spLocks noGrp="1"/>
          </p:cNvSpPr>
          <p:nvPr>
            <p:ph idx="1"/>
          </p:nvPr>
        </p:nvSpPr>
        <p:spPr>
          <a:xfrm>
            <a:off x="457200" y="838200"/>
            <a:ext cx="8382000" cy="6019800"/>
          </a:xfrm>
        </p:spPr>
        <p:txBody>
          <a:bodyPr>
            <a:normAutofit fontScale="25000" lnSpcReduction="20000"/>
          </a:bodyPr>
          <a:lstStyle/>
          <a:p>
            <a:pPr marL="0" indent="0">
              <a:buNone/>
            </a:pPr>
            <a:endParaRPr lang="id-ID" dirty="0" smtClean="0">
              <a:latin typeface="Andalus" pitchFamily="18" charset="-78"/>
              <a:cs typeface="Andalus" pitchFamily="18" charset="-78"/>
            </a:endParaRPr>
          </a:p>
          <a:p>
            <a:r>
              <a:rPr lang="id-ID" sz="7200" b="1" dirty="0" smtClean="0">
                <a:effectLst>
                  <a:outerShdw blurRad="38100" dist="38100" dir="2700000" algn="tl">
                    <a:srgbClr val="000000">
                      <a:alpha val="43137"/>
                    </a:srgbClr>
                  </a:outerShdw>
                </a:effectLst>
                <a:cs typeface="Andalus" pitchFamily="18" charset="-78"/>
              </a:rPr>
              <a:t>Telinga bagian luar</a:t>
            </a:r>
            <a:r>
              <a:rPr lang="id-ID" sz="7200" dirty="0" smtClean="0">
                <a:cs typeface="Andalus" pitchFamily="18" charset="-78"/>
              </a:rPr>
              <a:t>, yaitu :</a:t>
            </a:r>
          </a:p>
          <a:p>
            <a:pPr marL="0" indent="0">
              <a:buNone/>
            </a:pPr>
            <a:r>
              <a:rPr lang="id-ID" sz="7200" dirty="0" smtClean="0">
                <a:cs typeface="Andalus" pitchFamily="18" charset="-78"/>
              </a:rPr>
              <a:t>        Pinna / daun telinga dan kanal auditori / saluran pendengaran. </a:t>
            </a:r>
          </a:p>
          <a:p>
            <a:pPr marL="0" indent="0">
              <a:buNone/>
            </a:pPr>
            <a:r>
              <a:rPr lang="id-ID" sz="7200" dirty="0" smtClean="0">
                <a:cs typeface="Andalus" pitchFamily="18" charset="-78"/>
              </a:rPr>
              <a:t>        Fungsinya: menangkap gelombang suara dan membantu menentukan sumber </a:t>
            </a:r>
          </a:p>
          <a:p>
            <a:pPr marL="0" indent="0">
              <a:buNone/>
            </a:pPr>
            <a:r>
              <a:rPr lang="id-ID" sz="7200" dirty="0">
                <a:cs typeface="Andalus" pitchFamily="18" charset="-78"/>
              </a:rPr>
              <a:t> </a:t>
            </a:r>
            <a:r>
              <a:rPr lang="id-ID" sz="7200" dirty="0" smtClean="0">
                <a:cs typeface="Andalus" pitchFamily="18" charset="-78"/>
              </a:rPr>
              <a:t>        suara, lalu meneruskannya menuju gendang telinga.</a:t>
            </a:r>
          </a:p>
          <a:p>
            <a:pPr marL="0" indent="0">
              <a:buNone/>
            </a:pPr>
            <a:endParaRPr lang="id-ID" sz="7200" dirty="0" smtClean="0">
              <a:cs typeface="Andalus" pitchFamily="18" charset="-78"/>
            </a:endParaRPr>
          </a:p>
          <a:p>
            <a:r>
              <a:rPr lang="id-ID" sz="7200" b="1" dirty="0" smtClean="0">
                <a:effectLst>
                  <a:outerShdw blurRad="38100" dist="38100" dir="2700000" algn="tl">
                    <a:srgbClr val="000000">
                      <a:alpha val="43137"/>
                    </a:srgbClr>
                  </a:outerShdw>
                </a:effectLst>
                <a:cs typeface="Andalus" pitchFamily="18" charset="-78"/>
              </a:rPr>
              <a:t>Telinga bagian tengah</a:t>
            </a:r>
            <a:r>
              <a:rPr lang="id-ID" sz="7200" dirty="0" smtClean="0">
                <a:cs typeface="Andalus" pitchFamily="18" charset="-78"/>
              </a:rPr>
              <a:t>, yaitu :</a:t>
            </a:r>
            <a:r>
              <a:rPr lang="en-US" sz="7200" dirty="0" smtClean="0">
                <a:cs typeface="Andalus" pitchFamily="18" charset="-78"/>
              </a:rPr>
              <a:t> </a:t>
            </a:r>
            <a:endParaRPr lang="id-ID" sz="7200" dirty="0">
              <a:cs typeface="Andalus" pitchFamily="18" charset="-78"/>
            </a:endParaRPr>
          </a:p>
          <a:p>
            <a:pPr marL="0" indent="0" algn="just">
              <a:buNone/>
            </a:pPr>
            <a:r>
              <a:rPr lang="id-ID" sz="7200" dirty="0">
                <a:cs typeface="Andalus" pitchFamily="18" charset="-78"/>
              </a:rPr>
              <a:t>      </a:t>
            </a:r>
            <a:r>
              <a:rPr lang="id-ID" sz="7200" dirty="0" smtClean="0">
                <a:cs typeface="Andalus" pitchFamily="18" charset="-78"/>
              </a:rPr>
              <a:t> </a:t>
            </a:r>
            <a:r>
              <a:rPr lang="id-ID" sz="7200" b="1" dirty="0" smtClean="0">
                <a:solidFill>
                  <a:schemeClr val="tx1"/>
                </a:solidFill>
                <a:cs typeface="Andalus" pitchFamily="18" charset="-78"/>
              </a:rPr>
              <a:t>M</a:t>
            </a:r>
            <a:r>
              <a:rPr lang="en-US" sz="7200" b="1" dirty="0" err="1">
                <a:solidFill>
                  <a:schemeClr val="tx1"/>
                </a:solidFill>
                <a:cs typeface="Andalus" pitchFamily="18" charset="-78"/>
              </a:rPr>
              <a:t>embran</a:t>
            </a:r>
            <a:r>
              <a:rPr lang="en-US" sz="7200" b="1" dirty="0">
                <a:solidFill>
                  <a:schemeClr val="tx1"/>
                </a:solidFill>
                <a:cs typeface="Andalus" pitchFamily="18" charset="-78"/>
              </a:rPr>
              <a:t> timpani</a:t>
            </a:r>
            <a:r>
              <a:rPr lang="id-ID" sz="7200" b="1" dirty="0">
                <a:solidFill>
                  <a:schemeClr val="tx1"/>
                </a:solidFill>
                <a:cs typeface="Andalus" pitchFamily="18" charset="-78"/>
              </a:rPr>
              <a:t> / gendang telinga </a:t>
            </a:r>
            <a:endParaRPr lang="id-ID" sz="7200" b="1" dirty="0" smtClean="0">
              <a:solidFill>
                <a:schemeClr val="tx1"/>
              </a:solidFill>
              <a:cs typeface="Andalus" pitchFamily="18" charset="-78"/>
            </a:endParaRPr>
          </a:p>
          <a:p>
            <a:pPr marL="0" indent="0" algn="just">
              <a:buNone/>
            </a:pPr>
            <a:r>
              <a:rPr lang="id-ID" sz="7200" b="1" dirty="0">
                <a:solidFill>
                  <a:schemeClr val="tx1"/>
                </a:solidFill>
                <a:ea typeface="Calibri" pitchFamily="34" charset="0"/>
                <a:cs typeface="Andalus" pitchFamily="18" charset="-78"/>
              </a:rPr>
              <a:t> </a:t>
            </a:r>
            <a:r>
              <a:rPr lang="id-ID" sz="7200" b="1" dirty="0" smtClean="0">
                <a:solidFill>
                  <a:schemeClr val="tx1"/>
                </a:solidFill>
                <a:ea typeface="Calibri" pitchFamily="34" charset="0"/>
                <a:cs typeface="Andalus" pitchFamily="18" charset="-78"/>
              </a:rPr>
              <a:t>     </a:t>
            </a:r>
            <a:r>
              <a:rPr lang="en-US" sz="7200" dirty="0" err="1" smtClean="0">
                <a:ea typeface="Calibri" pitchFamily="34" charset="0"/>
                <a:cs typeface="Andalus" pitchFamily="18" charset="-78"/>
              </a:rPr>
              <a:t>Membran</a:t>
            </a:r>
            <a:r>
              <a:rPr lang="en-US" sz="7200" dirty="0" smtClean="0">
                <a:ea typeface="Calibri" pitchFamily="34" charset="0"/>
                <a:cs typeface="Andalus" pitchFamily="18" charset="-78"/>
              </a:rPr>
              <a:t> </a:t>
            </a:r>
            <a:r>
              <a:rPr lang="en-US" sz="7200" dirty="0">
                <a:ea typeface="Calibri" pitchFamily="34" charset="0"/>
                <a:cs typeface="Andalus" pitchFamily="18" charset="-78"/>
              </a:rPr>
              <a:t>timpani </a:t>
            </a:r>
            <a:r>
              <a:rPr lang="en-US" sz="7200" dirty="0" err="1">
                <a:ea typeface="Calibri" pitchFamily="34" charset="0"/>
                <a:cs typeface="Andalus" pitchFamily="18" charset="-78"/>
              </a:rPr>
              <a:t>melekat</a:t>
            </a:r>
            <a:r>
              <a:rPr lang="en-US" sz="7200" dirty="0">
                <a:ea typeface="Calibri" pitchFamily="34" charset="0"/>
                <a:cs typeface="Andalus" pitchFamily="18" charset="-78"/>
              </a:rPr>
              <a:t> </a:t>
            </a:r>
            <a:r>
              <a:rPr lang="en-US" sz="7200" dirty="0" err="1" smtClean="0">
                <a:ea typeface="Calibri" pitchFamily="34" charset="0"/>
                <a:cs typeface="Andalus" pitchFamily="18" charset="-78"/>
              </a:rPr>
              <a:t>pada</a:t>
            </a:r>
            <a:r>
              <a:rPr lang="id-ID" sz="7200" dirty="0">
                <a:ea typeface="Calibri" pitchFamily="34" charset="0"/>
                <a:cs typeface="Andalus" pitchFamily="18" charset="-78"/>
              </a:rPr>
              <a:t> </a:t>
            </a:r>
            <a:r>
              <a:rPr lang="id-ID" sz="7200" b="1" dirty="0">
                <a:solidFill>
                  <a:schemeClr val="tx1"/>
                </a:solidFill>
                <a:cs typeface="Andalus" pitchFamily="18" charset="-78"/>
              </a:rPr>
              <a:t>tiga tulang kecil   ( maleus, </a:t>
            </a:r>
            <a:r>
              <a:rPr lang="id-ID" sz="7200" b="1" dirty="0" smtClean="0">
                <a:solidFill>
                  <a:schemeClr val="tx1"/>
                </a:solidFill>
                <a:cs typeface="Andalus" pitchFamily="18" charset="-78"/>
              </a:rPr>
              <a:t>inkus,stapes) </a:t>
            </a:r>
            <a:r>
              <a:rPr lang="en-US" sz="7200" dirty="0" smtClean="0">
                <a:ea typeface="Calibri" pitchFamily="34" charset="0"/>
                <a:cs typeface="Andalus" pitchFamily="18" charset="-78"/>
              </a:rPr>
              <a:t>yang </a:t>
            </a:r>
            <a:endParaRPr lang="id-ID" sz="7200" dirty="0">
              <a:ea typeface="Calibri" pitchFamily="34" charset="0"/>
              <a:cs typeface="Andalus" pitchFamily="18" charset="-78"/>
            </a:endParaRPr>
          </a:p>
          <a:p>
            <a:pPr marL="0" indent="0" algn="just">
              <a:buNone/>
            </a:pPr>
            <a:r>
              <a:rPr lang="id-ID" sz="7200" dirty="0">
                <a:ea typeface="Calibri" pitchFamily="34" charset="0"/>
                <a:cs typeface="Andalus" pitchFamily="18" charset="-78"/>
              </a:rPr>
              <a:t>      </a:t>
            </a:r>
            <a:r>
              <a:rPr lang="id-ID" sz="7200" dirty="0" smtClean="0">
                <a:ea typeface="Calibri" pitchFamily="34" charset="0"/>
                <a:cs typeface="Andalus" pitchFamily="18" charset="-78"/>
              </a:rPr>
              <a:t> </a:t>
            </a:r>
            <a:r>
              <a:rPr lang="en-US" sz="7200" dirty="0" err="1" smtClean="0">
                <a:ea typeface="Calibri" pitchFamily="34" charset="0"/>
                <a:cs typeface="Andalus" pitchFamily="18" charset="-78"/>
              </a:rPr>
              <a:t>akan</a:t>
            </a:r>
            <a:r>
              <a:rPr lang="en-US" sz="7200" dirty="0" smtClean="0">
                <a:ea typeface="Calibri" pitchFamily="34" charset="0"/>
                <a:cs typeface="Andalus" pitchFamily="18" charset="-78"/>
              </a:rPr>
              <a:t> </a:t>
            </a:r>
            <a:r>
              <a:rPr lang="en-US" sz="7200" dirty="0" err="1">
                <a:ea typeface="Calibri" pitchFamily="34" charset="0"/>
                <a:cs typeface="Andalus" pitchFamily="18" charset="-78"/>
              </a:rPr>
              <a:t>menghantarkan</a:t>
            </a:r>
            <a:r>
              <a:rPr lang="en-US" sz="7200" dirty="0">
                <a:ea typeface="Calibri" pitchFamily="34" charset="0"/>
                <a:cs typeface="Andalus" pitchFamily="18" charset="-78"/>
              </a:rPr>
              <a:t> </a:t>
            </a:r>
            <a:r>
              <a:rPr lang="en-US" sz="7200" dirty="0" err="1">
                <a:ea typeface="Calibri" pitchFamily="34" charset="0"/>
                <a:cs typeface="Andalus" pitchFamily="18" charset="-78"/>
              </a:rPr>
              <a:t>getaran</a:t>
            </a:r>
            <a:r>
              <a:rPr lang="en-US" sz="7200" dirty="0">
                <a:ea typeface="Calibri" pitchFamily="34" charset="0"/>
                <a:cs typeface="Andalus" pitchFamily="18" charset="-78"/>
              </a:rPr>
              <a:t> </a:t>
            </a:r>
            <a:r>
              <a:rPr lang="en-US" sz="7200" dirty="0" err="1">
                <a:ea typeface="Calibri" pitchFamily="34" charset="0"/>
                <a:cs typeface="Andalus" pitchFamily="18" charset="-78"/>
              </a:rPr>
              <a:t>ke</a:t>
            </a:r>
            <a:r>
              <a:rPr lang="en-US" sz="7200" dirty="0">
                <a:ea typeface="Calibri" pitchFamily="34" charset="0"/>
                <a:cs typeface="Andalus" pitchFamily="18" charset="-78"/>
              </a:rPr>
              <a:t> </a:t>
            </a:r>
            <a:r>
              <a:rPr lang="en-US" sz="7200" dirty="0" err="1">
                <a:ea typeface="Calibri" pitchFamily="34" charset="0"/>
                <a:cs typeface="Andalus" pitchFamily="18" charset="-78"/>
              </a:rPr>
              <a:t>tingkap</a:t>
            </a:r>
            <a:r>
              <a:rPr lang="en-US" sz="7200" dirty="0">
                <a:ea typeface="Calibri" pitchFamily="34" charset="0"/>
                <a:cs typeface="Andalus" pitchFamily="18" charset="-78"/>
              </a:rPr>
              <a:t> </a:t>
            </a:r>
            <a:r>
              <a:rPr lang="en-US" sz="7200" dirty="0" smtClean="0">
                <a:ea typeface="Calibri" pitchFamily="34" charset="0"/>
                <a:cs typeface="Andalus" pitchFamily="18" charset="-78"/>
              </a:rPr>
              <a:t>oval</a:t>
            </a:r>
            <a:r>
              <a:rPr lang="id-ID" sz="7200" dirty="0" smtClean="0">
                <a:ea typeface="Calibri" pitchFamily="34" charset="0"/>
                <a:cs typeface="Andalus" pitchFamily="18" charset="-78"/>
              </a:rPr>
              <a:t> (jendela oval)</a:t>
            </a:r>
            <a:r>
              <a:rPr lang="en-US" sz="7200" dirty="0" smtClean="0">
                <a:ea typeface="Calibri" pitchFamily="34" charset="0"/>
                <a:cs typeface="Andalus" pitchFamily="18" charset="-78"/>
              </a:rPr>
              <a:t>, </a:t>
            </a:r>
            <a:r>
              <a:rPr lang="en-US" sz="7200" dirty="0" err="1">
                <a:ea typeface="Calibri" pitchFamily="34" charset="0"/>
                <a:cs typeface="Andalus" pitchFamily="18" charset="-78"/>
              </a:rPr>
              <a:t>yaitu</a:t>
            </a:r>
            <a:r>
              <a:rPr lang="en-US" sz="7200" dirty="0">
                <a:ea typeface="Calibri" pitchFamily="34" charset="0"/>
                <a:cs typeface="Andalus" pitchFamily="18" charset="-78"/>
              </a:rPr>
              <a:t> </a:t>
            </a:r>
            <a:r>
              <a:rPr lang="en-US" sz="7200" dirty="0" err="1">
                <a:ea typeface="Calibri" pitchFamily="34" charset="0"/>
                <a:cs typeface="Andalus" pitchFamily="18" charset="-78"/>
              </a:rPr>
              <a:t>sebuah</a:t>
            </a:r>
            <a:r>
              <a:rPr lang="en-US" sz="7200" dirty="0">
                <a:ea typeface="Calibri" pitchFamily="34" charset="0"/>
                <a:cs typeface="Andalus" pitchFamily="18" charset="-78"/>
              </a:rPr>
              <a:t> </a:t>
            </a:r>
            <a:r>
              <a:rPr lang="en-US" sz="7200" dirty="0" err="1">
                <a:ea typeface="Calibri" pitchFamily="34" charset="0"/>
                <a:cs typeface="Andalus" pitchFamily="18" charset="-78"/>
              </a:rPr>
              <a:t>membran</a:t>
            </a:r>
            <a:r>
              <a:rPr lang="en-US" sz="7200" dirty="0">
                <a:ea typeface="Calibri" pitchFamily="34" charset="0"/>
                <a:cs typeface="Andalus" pitchFamily="18" charset="-78"/>
              </a:rPr>
              <a:t> </a:t>
            </a:r>
            <a:r>
              <a:rPr lang="id-ID" sz="7200" dirty="0" smtClean="0">
                <a:ea typeface="Calibri" pitchFamily="34" charset="0"/>
                <a:cs typeface="Andalus" pitchFamily="18" charset="-78"/>
              </a:rPr>
              <a:t>         </a:t>
            </a:r>
          </a:p>
          <a:p>
            <a:pPr marL="0" indent="0" algn="just">
              <a:buNone/>
            </a:pPr>
            <a:r>
              <a:rPr lang="id-ID" sz="7200" dirty="0">
                <a:ea typeface="Calibri" pitchFamily="34" charset="0"/>
                <a:cs typeface="Andalus" pitchFamily="18" charset="-78"/>
              </a:rPr>
              <a:t> </a:t>
            </a:r>
            <a:r>
              <a:rPr lang="id-ID" sz="7200" dirty="0" smtClean="0">
                <a:ea typeface="Calibri" pitchFamily="34" charset="0"/>
                <a:cs typeface="Andalus" pitchFamily="18" charset="-78"/>
              </a:rPr>
              <a:t>      </a:t>
            </a:r>
            <a:r>
              <a:rPr lang="en-US" sz="7200" dirty="0" err="1" smtClean="0">
                <a:ea typeface="Calibri" pitchFamily="34" charset="0"/>
                <a:cs typeface="Andalus" pitchFamily="18" charset="-78"/>
              </a:rPr>
              <a:t>telinga</a:t>
            </a:r>
            <a:r>
              <a:rPr lang="en-US" sz="7200" dirty="0" smtClean="0">
                <a:ea typeface="Calibri" pitchFamily="34" charset="0"/>
                <a:cs typeface="Andalus" pitchFamily="18" charset="-78"/>
              </a:rPr>
              <a:t> </a:t>
            </a:r>
            <a:r>
              <a:rPr lang="en-US" sz="7200" dirty="0" err="1" smtClean="0">
                <a:ea typeface="Calibri" pitchFamily="34" charset="0"/>
                <a:cs typeface="Andalus" pitchFamily="18" charset="-78"/>
              </a:rPr>
              <a:t>dalam</a:t>
            </a:r>
            <a:r>
              <a:rPr lang="id-ID" sz="7200" dirty="0">
                <a:ea typeface="Calibri" pitchFamily="34" charset="0"/>
                <a:cs typeface="Andalus" pitchFamily="18" charset="-78"/>
              </a:rPr>
              <a:t>, </a:t>
            </a:r>
            <a:r>
              <a:rPr lang="id-ID" sz="7200" dirty="0" smtClean="0">
                <a:ea typeface="Calibri" pitchFamily="34" charset="0"/>
                <a:cs typeface="Andalus" pitchFamily="18" charset="-78"/>
              </a:rPr>
              <a:t>ketiga tulang ini akan </a:t>
            </a:r>
            <a:r>
              <a:rPr lang="id-ID" sz="7200" dirty="0">
                <a:ea typeface="Calibri" pitchFamily="34" charset="0"/>
                <a:cs typeface="Andalus" pitchFamily="18" charset="-78"/>
              </a:rPr>
              <a:t>memperbesar getaran </a:t>
            </a:r>
            <a:r>
              <a:rPr lang="id-ID" sz="7200" dirty="0" smtClean="0">
                <a:ea typeface="Calibri" pitchFamily="34" charset="0"/>
                <a:cs typeface="Andalus" pitchFamily="18" charset="-78"/>
              </a:rPr>
              <a:t>20X </a:t>
            </a:r>
            <a:r>
              <a:rPr lang="id-ID" sz="7200" dirty="0" smtClean="0">
                <a:cs typeface="Andalus" pitchFamily="18" charset="-78"/>
              </a:rPr>
              <a:t> </a:t>
            </a:r>
          </a:p>
          <a:p>
            <a:pPr marL="0" indent="0" algn="just">
              <a:buNone/>
            </a:pPr>
            <a:r>
              <a:rPr lang="id-ID" sz="7200" dirty="0">
                <a:cs typeface="Andalus" pitchFamily="18" charset="-78"/>
              </a:rPr>
              <a:t> </a:t>
            </a:r>
            <a:r>
              <a:rPr lang="id-ID" sz="7200" dirty="0" smtClean="0">
                <a:cs typeface="Andalus" pitchFamily="18" charset="-78"/>
              </a:rPr>
              <a:t>         </a:t>
            </a:r>
            <a:endParaRPr lang="id-ID" sz="7200" dirty="0">
              <a:cs typeface="Andalus" pitchFamily="18" charset="-78"/>
            </a:endParaRPr>
          </a:p>
          <a:p>
            <a:pPr marL="0" indent="0" algn="just">
              <a:buNone/>
            </a:pPr>
            <a:r>
              <a:rPr lang="id-ID" sz="7200" dirty="0">
                <a:cs typeface="Andalus" pitchFamily="18" charset="-78"/>
              </a:rPr>
              <a:t>    </a:t>
            </a:r>
            <a:r>
              <a:rPr lang="en-US" sz="7200" dirty="0">
                <a:cs typeface="Andalus" pitchFamily="18" charset="-78"/>
              </a:rPr>
              <a:t> </a:t>
            </a:r>
            <a:r>
              <a:rPr lang="id-ID" sz="7200" dirty="0">
                <a:cs typeface="Andalus" pitchFamily="18" charset="-78"/>
              </a:rPr>
              <a:t> </a:t>
            </a:r>
            <a:r>
              <a:rPr lang="id-ID" sz="7200" dirty="0" smtClean="0">
                <a:cs typeface="Andalus" pitchFamily="18" charset="-78"/>
              </a:rPr>
              <a:t> </a:t>
            </a:r>
            <a:r>
              <a:rPr lang="id-ID" sz="7200" b="1" dirty="0" smtClean="0">
                <a:solidFill>
                  <a:schemeClr val="tx1"/>
                </a:solidFill>
                <a:cs typeface="Andalus" pitchFamily="18" charset="-78"/>
              </a:rPr>
              <a:t>Tuba</a:t>
            </a:r>
            <a:r>
              <a:rPr lang="en-US" sz="7200" b="1" dirty="0" smtClean="0">
                <a:solidFill>
                  <a:schemeClr val="tx1"/>
                </a:solidFill>
                <a:cs typeface="Andalus" pitchFamily="18" charset="-78"/>
              </a:rPr>
              <a:t> </a:t>
            </a:r>
            <a:r>
              <a:rPr lang="en-US" sz="7200" b="1" dirty="0" err="1">
                <a:solidFill>
                  <a:schemeClr val="tx1"/>
                </a:solidFill>
                <a:cs typeface="Andalus" pitchFamily="18" charset="-78"/>
              </a:rPr>
              <a:t>eustachius</a:t>
            </a:r>
            <a:endParaRPr lang="id-ID" sz="7200" b="1" dirty="0">
              <a:solidFill>
                <a:schemeClr val="tx1"/>
              </a:solidFill>
              <a:cs typeface="Andalus" pitchFamily="18" charset="-78"/>
            </a:endParaRPr>
          </a:p>
          <a:p>
            <a:pPr marL="0" indent="0" algn="just">
              <a:buNone/>
            </a:pPr>
            <a:r>
              <a:rPr lang="id-ID" sz="7200" dirty="0">
                <a:cs typeface="Andalus" pitchFamily="18" charset="-78"/>
              </a:rPr>
              <a:t>     </a:t>
            </a:r>
            <a:r>
              <a:rPr lang="id-ID" sz="7200" dirty="0" smtClean="0">
                <a:cs typeface="Andalus" pitchFamily="18" charset="-78"/>
              </a:rPr>
              <a:t>  T</a:t>
            </a:r>
            <a:r>
              <a:rPr lang="en-US" sz="7200" dirty="0" err="1">
                <a:ea typeface="Calibri" pitchFamily="34" charset="0"/>
                <a:cs typeface="Andalus" pitchFamily="18" charset="-78"/>
              </a:rPr>
              <a:t>uba</a:t>
            </a:r>
            <a:r>
              <a:rPr lang="en-US" sz="7200" dirty="0">
                <a:ea typeface="Calibri" pitchFamily="34" charset="0"/>
                <a:cs typeface="Andalus" pitchFamily="18" charset="-78"/>
              </a:rPr>
              <a:t> </a:t>
            </a:r>
            <a:r>
              <a:rPr lang="id-ID" sz="7200" dirty="0">
                <a:ea typeface="Calibri" pitchFamily="34" charset="0"/>
                <a:cs typeface="Andalus" pitchFamily="18" charset="-78"/>
              </a:rPr>
              <a:t>E</a:t>
            </a:r>
            <a:r>
              <a:rPr lang="en-US" sz="7200" dirty="0" err="1">
                <a:ea typeface="Calibri" pitchFamily="34" charset="0"/>
                <a:cs typeface="Andalus" pitchFamily="18" charset="-78"/>
              </a:rPr>
              <a:t>ustakhius</a:t>
            </a:r>
            <a:r>
              <a:rPr lang="en-US" sz="7200" dirty="0">
                <a:ea typeface="Calibri" pitchFamily="34" charset="0"/>
                <a:cs typeface="Andalus" pitchFamily="18" charset="-78"/>
              </a:rPr>
              <a:t> </a:t>
            </a:r>
            <a:r>
              <a:rPr lang="en-US" sz="7200" dirty="0" err="1">
                <a:ea typeface="Calibri" pitchFamily="34" charset="0"/>
                <a:cs typeface="Andalus" pitchFamily="18" charset="-78"/>
              </a:rPr>
              <a:t>akan</a:t>
            </a:r>
            <a:r>
              <a:rPr lang="en-US" sz="7200" dirty="0">
                <a:ea typeface="Calibri" pitchFamily="34" charset="0"/>
                <a:cs typeface="Andalus" pitchFamily="18" charset="-78"/>
              </a:rPr>
              <a:t> </a:t>
            </a:r>
            <a:r>
              <a:rPr lang="en-US" sz="7200" dirty="0" err="1">
                <a:ea typeface="Calibri" pitchFamily="34" charset="0"/>
                <a:cs typeface="Andalus" pitchFamily="18" charset="-78"/>
              </a:rPr>
              <a:t>tertutup</a:t>
            </a:r>
            <a:r>
              <a:rPr lang="en-US" sz="7200" dirty="0">
                <a:ea typeface="Calibri" pitchFamily="34" charset="0"/>
                <a:cs typeface="Andalus" pitchFamily="18" charset="-78"/>
              </a:rPr>
              <a:t> </a:t>
            </a:r>
            <a:r>
              <a:rPr lang="en-US" sz="7200" dirty="0" err="1">
                <a:ea typeface="Calibri" pitchFamily="34" charset="0"/>
                <a:cs typeface="Andalus" pitchFamily="18" charset="-78"/>
              </a:rPr>
              <a:t>jika</a:t>
            </a:r>
            <a:r>
              <a:rPr lang="en-US" sz="7200" dirty="0">
                <a:ea typeface="Calibri" pitchFamily="34" charset="0"/>
                <a:cs typeface="Andalus" pitchFamily="18" charset="-78"/>
              </a:rPr>
              <a:t> </a:t>
            </a:r>
            <a:r>
              <a:rPr lang="en-US" sz="7200" dirty="0" err="1">
                <a:ea typeface="Calibri" pitchFamily="34" charset="0"/>
                <a:cs typeface="Andalus" pitchFamily="18" charset="-78"/>
              </a:rPr>
              <a:t>dalam</a:t>
            </a:r>
            <a:r>
              <a:rPr lang="en-US" sz="7200" dirty="0">
                <a:ea typeface="Calibri" pitchFamily="34" charset="0"/>
                <a:cs typeface="Andalus" pitchFamily="18" charset="-78"/>
              </a:rPr>
              <a:t> </a:t>
            </a:r>
            <a:r>
              <a:rPr lang="en-US" sz="7200" dirty="0" err="1">
                <a:ea typeface="Calibri" pitchFamily="34" charset="0"/>
                <a:cs typeface="Andalus" pitchFamily="18" charset="-78"/>
              </a:rPr>
              <a:t>keadaan</a:t>
            </a:r>
            <a:r>
              <a:rPr lang="en-US" sz="7200" dirty="0">
                <a:ea typeface="Calibri" pitchFamily="34" charset="0"/>
                <a:cs typeface="Andalus" pitchFamily="18" charset="-78"/>
              </a:rPr>
              <a:t> </a:t>
            </a:r>
            <a:r>
              <a:rPr lang="en-US" sz="7200" dirty="0" err="1">
                <a:ea typeface="Calibri" pitchFamily="34" charset="0"/>
                <a:cs typeface="Andalus" pitchFamily="18" charset="-78"/>
              </a:rPr>
              <a:t>biasa</a:t>
            </a:r>
            <a:r>
              <a:rPr lang="en-US" sz="7200" dirty="0">
                <a:ea typeface="Calibri" pitchFamily="34" charset="0"/>
                <a:cs typeface="Andalus" pitchFamily="18" charset="-78"/>
              </a:rPr>
              <a:t>, </a:t>
            </a:r>
            <a:r>
              <a:rPr lang="en-US" sz="7200" dirty="0" err="1">
                <a:ea typeface="Calibri" pitchFamily="34" charset="0"/>
                <a:cs typeface="Andalus" pitchFamily="18" charset="-78"/>
              </a:rPr>
              <a:t>dan</a:t>
            </a:r>
            <a:r>
              <a:rPr lang="en-US" sz="7200" dirty="0">
                <a:ea typeface="Calibri" pitchFamily="34" charset="0"/>
                <a:cs typeface="Andalus" pitchFamily="18" charset="-78"/>
              </a:rPr>
              <a:t> </a:t>
            </a:r>
            <a:r>
              <a:rPr lang="en-US" sz="7200" dirty="0" err="1">
                <a:ea typeface="Calibri" pitchFamily="34" charset="0"/>
                <a:cs typeface="Andalus" pitchFamily="18" charset="-78"/>
              </a:rPr>
              <a:t>akan</a:t>
            </a:r>
            <a:r>
              <a:rPr lang="en-US" sz="7200" dirty="0">
                <a:ea typeface="Calibri" pitchFamily="34" charset="0"/>
                <a:cs typeface="Andalus" pitchFamily="18" charset="-78"/>
              </a:rPr>
              <a:t> </a:t>
            </a:r>
            <a:r>
              <a:rPr lang="en-US" sz="7200" dirty="0" err="1">
                <a:ea typeface="Calibri" pitchFamily="34" charset="0"/>
                <a:cs typeface="Andalus" pitchFamily="18" charset="-78"/>
              </a:rPr>
              <a:t>terbuka</a:t>
            </a:r>
            <a:r>
              <a:rPr lang="en-US" sz="7200" dirty="0">
                <a:ea typeface="Calibri" pitchFamily="34" charset="0"/>
                <a:cs typeface="Andalus" pitchFamily="18" charset="-78"/>
              </a:rPr>
              <a:t> </a:t>
            </a:r>
            <a:endParaRPr lang="id-ID" sz="7200" dirty="0" smtClean="0">
              <a:ea typeface="Calibri" pitchFamily="34" charset="0"/>
              <a:cs typeface="Andalus" pitchFamily="18" charset="-78"/>
            </a:endParaRPr>
          </a:p>
          <a:p>
            <a:pPr marL="0" indent="0" algn="just">
              <a:buNone/>
            </a:pPr>
            <a:r>
              <a:rPr lang="id-ID" sz="7200" dirty="0">
                <a:ea typeface="Calibri" pitchFamily="34" charset="0"/>
                <a:cs typeface="Andalus" pitchFamily="18" charset="-78"/>
              </a:rPr>
              <a:t> </a:t>
            </a:r>
            <a:r>
              <a:rPr lang="id-ID" sz="7200" dirty="0" smtClean="0">
                <a:ea typeface="Calibri" pitchFamily="34" charset="0"/>
                <a:cs typeface="Andalus" pitchFamily="18" charset="-78"/>
              </a:rPr>
              <a:t>       </a:t>
            </a:r>
            <a:r>
              <a:rPr lang="en-US" sz="7200" dirty="0" err="1" smtClean="0">
                <a:ea typeface="Calibri" pitchFamily="34" charset="0"/>
                <a:cs typeface="Andalus" pitchFamily="18" charset="-78"/>
              </a:rPr>
              <a:t>setiap</a:t>
            </a:r>
            <a:r>
              <a:rPr lang="en-US" sz="7200" dirty="0" smtClean="0">
                <a:ea typeface="Calibri" pitchFamily="34" charset="0"/>
                <a:cs typeface="Andalus" pitchFamily="18" charset="-78"/>
              </a:rPr>
              <a:t> </a:t>
            </a:r>
            <a:r>
              <a:rPr lang="id-ID" sz="7200" dirty="0" smtClean="0">
                <a:ea typeface="Calibri" pitchFamily="34" charset="0"/>
                <a:cs typeface="Andalus" pitchFamily="18" charset="-78"/>
              </a:rPr>
              <a:t> </a:t>
            </a:r>
            <a:r>
              <a:rPr lang="en-US" sz="7200" dirty="0">
                <a:ea typeface="Calibri" pitchFamily="34" charset="0"/>
                <a:cs typeface="Andalus" pitchFamily="18" charset="-78"/>
              </a:rPr>
              <a:t>kali </a:t>
            </a:r>
            <a:r>
              <a:rPr lang="en-US" sz="7200" dirty="0" err="1">
                <a:ea typeface="Calibri" pitchFamily="34" charset="0"/>
                <a:cs typeface="Andalus" pitchFamily="18" charset="-78"/>
              </a:rPr>
              <a:t>kita</a:t>
            </a:r>
            <a:r>
              <a:rPr lang="en-US" sz="7200" dirty="0">
                <a:ea typeface="Calibri" pitchFamily="34" charset="0"/>
                <a:cs typeface="Andalus" pitchFamily="18" charset="-78"/>
              </a:rPr>
              <a:t> </a:t>
            </a:r>
            <a:r>
              <a:rPr lang="en-US" sz="7200" dirty="0" err="1">
                <a:ea typeface="Calibri" pitchFamily="34" charset="0"/>
                <a:cs typeface="Andalus" pitchFamily="18" charset="-78"/>
              </a:rPr>
              <a:t>menelan.Tekanan</a:t>
            </a:r>
            <a:r>
              <a:rPr lang="en-US" sz="7200" dirty="0">
                <a:ea typeface="Calibri" pitchFamily="34" charset="0"/>
                <a:cs typeface="Andalus" pitchFamily="18" charset="-78"/>
              </a:rPr>
              <a:t> </a:t>
            </a:r>
            <a:r>
              <a:rPr lang="en-US" sz="7200" dirty="0" err="1">
                <a:ea typeface="Calibri" pitchFamily="34" charset="0"/>
                <a:cs typeface="Andalus" pitchFamily="18" charset="-78"/>
              </a:rPr>
              <a:t>udara</a:t>
            </a:r>
            <a:r>
              <a:rPr lang="en-US" sz="7200" dirty="0">
                <a:ea typeface="Calibri" pitchFamily="34" charset="0"/>
                <a:cs typeface="Andalus" pitchFamily="18" charset="-78"/>
              </a:rPr>
              <a:t> </a:t>
            </a:r>
            <a:r>
              <a:rPr lang="en-US" sz="7200" dirty="0" err="1">
                <a:ea typeface="Calibri" pitchFamily="34" charset="0"/>
                <a:cs typeface="Andalus" pitchFamily="18" charset="-78"/>
              </a:rPr>
              <a:t>dalam</a:t>
            </a:r>
            <a:r>
              <a:rPr lang="en-US" sz="7200" dirty="0">
                <a:ea typeface="Calibri" pitchFamily="34" charset="0"/>
                <a:cs typeface="Andalus" pitchFamily="18" charset="-78"/>
              </a:rPr>
              <a:t> </a:t>
            </a:r>
            <a:r>
              <a:rPr lang="en-US" sz="7200" dirty="0" err="1">
                <a:ea typeface="Calibri" pitchFamily="34" charset="0"/>
                <a:cs typeface="Andalus" pitchFamily="18" charset="-78"/>
              </a:rPr>
              <a:t>ruang</a:t>
            </a:r>
            <a:r>
              <a:rPr lang="en-US" sz="7200" dirty="0">
                <a:ea typeface="Calibri" pitchFamily="34" charset="0"/>
                <a:cs typeface="Andalus" pitchFamily="18" charset="-78"/>
              </a:rPr>
              <a:t> timpani </a:t>
            </a:r>
            <a:r>
              <a:rPr lang="en-US" sz="7200" dirty="0" err="1">
                <a:ea typeface="Calibri" pitchFamily="34" charset="0"/>
                <a:cs typeface="Andalus" pitchFamily="18" charset="-78"/>
              </a:rPr>
              <a:t>dipertahankan</a:t>
            </a:r>
            <a:r>
              <a:rPr lang="en-US" sz="7200" dirty="0">
                <a:ea typeface="Calibri" pitchFamily="34" charset="0"/>
                <a:cs typeface="Andalus" pitchFamily="18" charset="-78"/>
              </a:rPr>
              <a:t> </a:t>
            </a:r>
            <a:endParaRPr lang="id-ID" sz="7200" dirty="0" smtClean="0">
              <a:ea typeface="Calibri" pitchFamily="34" charset="0"/>
              <a:cs typeface="Andalus" pitchFamily="18" charset="-78"/>
            </a:endParaRPr>
          </a:p>
          <a:p>
            <a:pPr marL="0" indent="0" algn="just">
              <a:buNone/>
            </a:pPr>
            <a:r>
              <a:rPr lang="id-ID" sz="7200" dirty="0">
                <a:ea typeface="Calibri" pitchFamily="34" charset="0"/>
                <a:cs typeface="Andalus" pitchFamily="18" charset="-78"/>
              </a:rPr>
              <a:t> </a:t>
            </a:r>
            <a:r>
              <a:rPr lang="id-ID" sz="7200" dirty="0" smtClean="0">
                <a:ea typeface="Calibri" pitchFamily="34" charset="0"/>
                <a:cs typeface="Andalus" pitchFamily="18" charset="-78"/>
              </a:rPr>
              <a:t>      </a:t>
            </a:r>
            <a:r>
              <a:rPr lang="en-US" sz="7200" dirty="0" err="1" smtClean="0">
                <a:ea typeface="Calibri" pitchFamily="34" charset="0"/>
                <a:cs typeface="Andalus" pitchFamily="18" charset="-78"/>
              </a:rPr>
              <a:t>tetap</a:t>
            </a:r>
            <a:r>
              <a:rPr lang="en-US" sz="7200" dirty="0" smtClean="0">
                <a:ea typeface="Calibri" pitchFamily="34" charset="0"/>
                <a:cs typeface="Andalus" pitchFamily="18" charset="-78"/>
              </a:rPr>
              <a:t> </a:t>
            </a:r>
            <a:r>
              <a:rPr lang="en-US" sz="7200" dirty="0" err="1" smtClean="0">
                <a:ea typeface="Calibri" pitchFamily="34" charset="0"/>
                <a:cs typeface="Andalus" pitchFamily="18" charset="-78"/>
              </a:rPr>
              <a:t>seimbang</a:t>
            </a:r>
            <a:r>
              <a:rPr lang="en-US" sz="7200" dirty="0" smtClean="0">
                <a:ea typeface="Calibri" pitchFamily="34" charset="0"/>
                <a:cs typeface="Andalus" pitchFamily="18" charset="-78"/>
              </a:rPr>
              <a:t> </a:t>
            </a:r>
            <a:r>
              <a:rPr lang="en-US" sz="7200" dirty="0" err="1" smtClean="0">
                <a:ea typeface="Calibri" pitchFamily="34" charset="0"/>
                <a:cs typeface="Andalus" pitchFamily="18" charset="-78"/>
              </a:rPr>
              <a:t>dengan</a:t>
            </a:r>
            <a:r>
              <a:rPr lang="en-US" sz="7200" dirty="0" smtClean="0">
                <a:ea typeface="Calibri" pitchFamily="34" charset="0"/>
                <a:cs typeface="Andalus" pitchFamily="18" charset="-78"/>
              </a:rPr>
              <a:t> </a:t>
            </a:r>
            <a:r>
              <a:rPr lang="en-US" sz="7200" dirty="0" err="1">
                <a:ea typeface="Calibri" pitchFamily="34" charset="0"/>
                <a:cs typeface="Andalus" pitchFamily="18" charset="-78"/>
              </a:rPr>
              <a:t>tekanan</a:t>
            </a:r>
            <a:r>
              <a:rPr lang="en-US" sz="7200" dirty="0">
                <a:ea typeface="Calibri" pitchFamily="34" charset="0"/>
                <a:cs typeface="Andalus" pitchFamily="18" charset="-78"/>
              </a:rPr>
              <a:t> </a:t>
            </a:r>
            <a:r>
              <a:rPr lang="en-US" sz="7200" dirty="0" err="1">
                <a:ea typeface="Calibri" pitchFamily="34" charset="0"/>
                <a:cs typeface="Andalus" pitchFamily="18" charset="-78"/>
              </a:rPr>
              <a:t>udara</a:t>
            </a:r>
            <a:r>
              <a:rPr lang="en-US" sz="7200" dirty="0">
                <a:ea typeface="Calibri" pitchFamily="34" charset="0"/>
                <a:cs typeface="Andalus" pitchFamily="18" charset="-78"/>
              </a:rPr>
              <a:t> </a:t>
            </a:r>
            <a:r>
              <a:rPr lang="en-US" sz="7200" dirty="0" err="1">
                <a:ea typeface="Calibri" pitchFamily="34" charset="0"/>
                <a:cs typeface="Andalus" pitchFamily="18" charset="-78"/>
              </a:rPr>
              <a:t>dalam</a:t>
            </a:r>
            <a:r>
              <a:rPr lang="en-US" sz="7200" dirty="0">
                <a:ea typeface="Calibri" pitchFamily="34" charset="0"/>
                <a:cs typeface="Andalus" pitchFamily="18" charset="-78"/>
              </a:rPr>
              <a:t> </a:t>
            </a:r>
            <a:r>
              <a:rPr lang="en-US" sz="7200" dirty="0" err="1">
                <a:ea typeface="Calibri" pitchFamily="34" charset="0"/>
                <a:cs typeface="Andalus" pitchFamily="18" charset="-78"/>
              </a:rPr>
              <a:t>atmosfer</a:t>
            </a:r>
            <a:r>
              <a:rPr lang="id-ID" sz="7200" dirty="0">
                <a:ea typeface="Calibri" pitchFamily="34" charset="0"/>
                <a:cs typeface="Andalus" pitchFamily="18" charset="-78"/>
              </a:rPr>
              <a:t> mencegah terjadinya</a:t>
            </a:r>
            <a:r>
              <a:rPr lang="en-US" sz="7200" dirty="0">
                <a:ea typeface="Calibri" pitchFamily="34" charset="0"/>
                <a:cs typeface="Andalus" pitchFamily="18" charset="-78"/>
              </a:rPr>
              <a:t> </a:t>
            </a:r>
            <a:endParaRPr lang="id-ID" sz="7200" dirty="0" smtClean="0">
              <a:ea typeface="Calibri" pitchFamily="34" charset="0"/>
              <a:cs typeface="Andalus" pitchFamily="18" charset="-78"/>
            </a:endParaRPr>
          </a:p>
          <a:p>
            <a:pPr marL="0" indent="0" algn="just">
              <a:buNone/>
            </a:pPr>
            <a:r>
              <a:rPr lang="id-ID" sz="7200" dirty="0">
                <a:ea typeface="Calibri" pitchFamily="34" charset="0"/>
                <a:cs typeface="Andalus" pitchFamily="18" charset="-78"/>
              </a:rPr>
              <a:t> </a:t>
            </a:r>
            <a:r>
              <a:rPr lang="id-ID" sz="7200" dirty="0" smtClean="0">
                <a:ea typeface="Calibri" pitchFamily="34" charset="0"/>
                <a:cs typeface="Andalus" pitchFamily="18" charset="-78"/>
              </a:rPr>
              <a:t>      </a:t>
            </a:r>
            <a:r>
              <a:rPr lang="en-US" sz="7200" dirty="0" err="1" smtClean="0">
                <a:ea typeface="Calibri" pitchFamily="34" charset="0"/>
                <a:cs typeface="Andalus" pitchFamily="18" charset="-78"/>
              </a:rPr>
              <a:t>cedera</a:t>
            </a:r>
            <a:r>
              <a:rPr lang="en-US" sz="7200" dirty="0" smtClean="0">
                <a:ea typeface="Calibri" pitchFamily="34" charset="0"/>
                <a:cs typeface="Andalus" pitchFamily="18" charset="-78"/>
              </a:rPr>
              <a:t> </a:t>
            </a:r>
            <a:r>
              <a:rPr lang="en-US" sz="7200" dirty="0" err="1" smtClean="0">
                <a:ea typeface="Calibri" pitchFamily="34" charset="0"/>
                <a:cs typeface="Andalus" pitchFamily="18" charset="-78"/>
              </a:rPr>
              <a:t>atau</a:t>
            </a:r>
            <a:r>
              <a:rPr lang="en-US" sz="7200" dirty="0" smtClean="0">
                <a:ea typeface="Calibri" pitchFamily="34" charset="0"/>
                <a:cs typeface="Andalus" pitchFamily="18" charset="-78"/>
              </a:rPr>
              <a:t> </a:t>
            </a:r>
            <a:r>
              <a:rPr lang="en-US" sz="7200" dirty="0" err="1" smtClean="0">
                <a:ea typeface="Calibri" pitchFamily="34" charset="0"/>
                <a:cs typeface="Andalus" pitchFamily="18" charset="-78"/>
              </a:rPr>
              <a:t>ketulian</a:t>
            </a:r>
            <a:r>
              <a:rPr lang="id-ID" sz="7200" dirty="0" smtClean="0">
                <a:ea typeface="Calibri" pitchFamily="34" charset="0"/>
                <a:cs typeface="Andalus" pitchFamily="18" charset="-78"/>
              </a:rPr>
              <a:t>  </a:t>
            </a:r>
            <a:r>
              <a:rPr lang="en-US" sz="7200" dirty="0" err="1">
                <a:ea typeface="Calibri" pitchFamily="34" charset="0"/>
                <a:cs typeface="Andalus" pitchFamily="18" charset="-78"/>
              </a:rPr>
              <a:t>akibat</a:t>
            </a:r>
            <a:r>
              <a:rPr lang="en-US" sz="7200" dirty="0">
                <a:ea typeface="Calibri" pitchFamily="34" charset="0"/>
                <a:cs typeface="Andalus" pitchFamily="18" charset="-78"/>
              </a:rPr>
              <a:t> </a:t>
            </a:r>
            <a:r>
              <a:rPr lang="en-US" sz="7200" dirty="0" err="1">
                <a:ea typeface="Calibri" pitchFamily="34" charset="0"/>
                <a:cs typeface="Andalus" pitchFamily="18" charset="-78"/>
              </a:rPr>
              <a:t>tidak</a:t>
            </a:r>
            <a:r>
              <a:rPr lang="en-US" sz="7200" dirty="0">
                <a:ea typeface="Calibri" pitchFamily="34" charset="0"/>
                <a:cs typeface="Andalus" pitchFamily="18" charset="-78"/>
              </a:rPr>
              <a:t> </a:t>
            </a:r>
            <a:r>
              <a:rPr lang="en-US" sz="7200" dirty="0" err="1">
                <a:ea typeface="Calibri" pitchFamily="34" charset="0"/>
                <a:cs typeface="Andalus" pitchFamily="18" charset="-78"/>
              </a:rPr>
              <a:t>seimbangnya</a:t>
            </a:r>
            <a:r>
              <a:rPr lang="en-US" sz="7200" dirty="0">
                <a:ea typeface="Calibri" pitchFamily="34" charset="0"/>
                <a:cs typeface="Andalus" pitchFamily="18" charset="-78"/>
              </a:rPr>
              <a:t> </a:t>
            </a:r>
            <a:r>
              <a:rPr lang="en-US" sz="7200" dirty="0" err="1">
                <a:ea typeface="Calibri" pitchFamily="34" charset="0"/>
                <a:cs typeface="Andalus" pitchFamily="18" charset="-78"/>
              </a:rPr>
              <a:t>tekanan</a:t>
            </a:r>
            <a:r>
              <a:rPr lang="en-US" sz="7200" dirty="0">
                <a:ea typeface="Calibri" pitchFamily="34" charset="0"/>
                <a:cs typeface="Andalus" pitchFamily="18" charset="-78"/>
              </a:rPr>
              <a:t> </a:t>
            </a:r>
            <a:r>
              <a:rPr lang="en-US" sz="7200" dirty="0" err="1">
                <a:ea typeface="Calibri" pitchFamily="34" charset="0"/>
                <a:cs typeface="Andalus" pitchFamily="18" charset="-78"/>
              </a:rPr>
              <a:t>udara</a:t>
            </a:r>
            <a:r>
              <a:rPr lang="id-ID" sz="7200" dirty="0" smtClean="0">
                <a:ea typeface="Calibri" pitchFamily="34" charset="0"/>
                <a:cs typeface="Andalus" pitchFamily="18" charset="-78"/>
              </a:rPr>
              <a:t>.</a:t>
            </a:r>
          </a:p>
          <a:p>
            <a:pPr marL="0" indent="0" algn="just">
              <a:buNone/>
            </a:pPr>
            <a:r>
              <a:rPr lang="id-ID" sz="3800" b="1" dirty="0" smtClean="0">
                <a:effectLst>
                  <a:outerShdw blurRad="38100" dist="38100" dir="2700000" algn="tl">
                    <a:srgbClr val="000000">
                      <a:alpha val="43137"/>
                    </a:srgbClr>
                  </a:outerShdw>
                </a:effectLst>
                <a:latin typeface="Papyrus" pitchFamily="66" charset="0"/>
                <a:cs typeface="Andalus" pitchFamily="18" charset="-78"/>
              </a:rPr>
              <a:t>     </a:t>
            </a:r>
          </a:p>
          <a:p>
            <a:pPr marL="0" indent="0" algn="just">
              <a:buNone/>
            </a:pPr>
            <a:r>
              <a:rPr lang="id-ID" sz="3800" b="1" dirty="0" smtClean="0">
                <a:effectLst>
                  <a:outerShdw blurRad="38100" dist="38100" dir="2700000" algn="tl">
                    <a:srgbClr val="000000">
                      <a:alpha val="43137"/>
                    </a:srgbClr>
                  </a:outerShdw>
                </a:effectLst>
                <a:latin typeface="Papyrus" pitchFamily="66" charset="0"/>
                <a:cs typeface="Andalus" pitchFamily="18" charset="-78"/>
              </a:rPr>
              <a:t>      </a:t>
            </a:r>
            <a:endParaRPr lang="id-ID" dirty="0"/>
          </a:p>
        </p:txBody>
      </p:sp>
    </p:spTree>
    <p:extLst>
      <p:ext uri="{BB962C8B-B14F-4D97-AF65-F5344CB8AC3E}">
        <p14:creationId xmlns:p14="http://schemas.microsoft.com/office/powerpoint/2010/main" xmlns="" val="26255829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a:bodyPr>
          <a:lstStyle/>
          <a:p>
            <a:pPr marL="0" lvl="0" indent="0" algn="just">
              <a:buClr>
                <a:prstClr val="black">
                  <a:lumMod val="75000"/>
                  <a:lumOff val="25000"/>
                </a:prstClr>
              </a:buClr>
              <a:buNone/>
            </a:pPr>
            <a:r>
              <a:rPr lang="id-ID" sz="2000" b="1" dirty="0">
                <a:solidFill>
                  <a:prstClr val="black">
                    <a:lumMod val="75000"/>
                    <a:lumOff val="25000"/>
                  </a:prstClr>
                </a:solidFill>
                <a:effectLst>
                  <a:outerShdw blurRad="38100" dist="38100" dir="2700000" algn="tl">
                    <a:srgbClr val="000000">
                      <a:alpha val="43137"/>
                    </a:srgbClr>
                  </a:outerShdw>
                </a:effectLst>
                <a:latin typeface="+mj-lt"/>
                <a:cs typeface="Andalus" pitchFamily="18" charset="-78"/>
              </a:rPr>
              <a:t>Telinga bagian dalam</a:t>
            </a:r>
            <a:r>
              <a:rPr lang="id-ID" sz="2000" dirty="0">
                <a:solidFill>
                  <a:prstClr val="black">
                    <a:lumMod val="75000"/>
                    <a:lumOff val="25000"/>
                  </a:prstClr>
                </a:solidFill>
                <a:latin typeface="+mj-lt"/>
                <a:cs typeface="Andalus" pitchFamily="18" charset="-78"/>
              </a:rPr>
              <a:t>, yaitu </a:t>
            </a:r>
            <a:r>
              <a:rPr lang="id-ID" sz="2000" dirty="0" smtClean="0">
                <a:solidFill>
                  <a:prstClr val="black">
                    <a:lumMod val="75000"/>
                    <a:lumOff val="25000"/>
                  </a:prstClr>
                </a:solidFill>
                <a:latin typeface="+mj-lt"/>
                <a:cs typeface="Andalus" pitchFamily="18" charset="-78"/>
              </a:rPr>
              <a:t>:</a:t>
            </a:r>
            <a:endParaRPr lang="id-ID" sz="2000" dirty="0">
              <a:solidFill>
                <a:prstClr val="black">
                  <a:lumMod val="75000"/>
                  <a:lumOff val="25000"/>
                </a:prstClr>
              </a:solidFill>
              <a:latin typeface="+mj-lt"/>
              <a:cs typeface="Andalus" pitchFamily="18" charset="-78"/>
            </a:endParaRPr>
          </a:p>
          <a:p>
            <a:r>
              <a:rPr lang="id-ID" sz="2000" dirty="0" smtClean="0">
                <a:latin typeface="+mj-lt"/>
              </a:rPr>
              <a:t>Kokhlea / rumah siput</a:t>
            </a:r>
          </a:p>
          <a:p>
            <a:r>
              <a:rPr lang="id-ID" sz="2000" dirty="0" smtClean="0">
                <a:latin typeface="+mj-lt"/>
              </a:rPr>
              <a:t>Pada penampang melintang akan terlihat 3 saluran berisi cairan yang bernama skala vestibuli, skala media, dan skala timpani.</a:t>
            </a:r>
          </a:p>
          <a:p>
            <a:r>
              <a:rPr lang="id-ID" sz="2000" dirty="0" smtClean="0">
                <a:latin typeface="+mj-lt"/>
              </a:rPr>
              <a:t>Tulang sanggurdi menyebabkan getaran pada tingkap oval pada bagian jalan masuknya menuju skala vestibuli sehingga seluruh cairan pada ketiga saluran kokhlea bergerak.</a:t>
            </a:r>
          </a:p>
          <a:p>
            <a:r>
              <a:rPr lang="id-ID" sz="2000" dirty="0" smtClean="0">
                <a:latin typeface="+mj-lt"/>
              </a:rPr>
              <a:t>Sel-sel rambut, yang merupakan reseptor auditorik yang terdapat antara membran basilaris dan membran tektorial kokhlea akan bergerak karena getaran cairan kokhlea. Hal ini akan menyebabkan terbukanya kanal-kanal ion pada membran sel-sel rambut, melalui sinapsis sel-sel rambut tadi  mengeksitasi sel saraf auditori (saraf kranial ke VIII).</a:t>
            </a:r>
            <a:endParaRPr lang="id-ID" sz="2000" dirty="0">
              <a:latin typeface="+mj-lt"/>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tretch>
            <a:fillRect/>
          </a:stretch>
        </p:blipFill>
        <p:spPr bwMode="auto">
          <a:xfrm>
            <a:off x="5790155" y="4220008"/>
            <a:ext cx="3353845" cy="2637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p:nvPr/>
        </p:nvSpPr>
        <p:spPr>
          <a:xfrm>
            <a:off x="2057400" y="4800600"/>
            <a:ext cx="3613810" cy="369332"/>
          </a:xfrm>
          <a:prstGeom prst="rect">
            <a:avLst/>
          </a:prstGeom>
        </p:spPr>
        <p:txBody>
          <a:bodyPr wrap="none">
            <a:spAutoFit/>
          </a:bodyPr>
          <a:lstStyle/>
          <a:p>
            <a:r>
              <a:rPr lang="en-US" dirty="0" err="1" smtClean="0"/>
              <a:t>Gb</a:t>
            </a:r>
            <a:r>
              <a:rPr lang="en-US" dirty="0" smtClean="0"/>
              <a:t>. </a:t>
            </a:r>
            <a:r>
              <a:rPr lang="id-ID" dirty="0" smtClean="0"/>
              <a:t>Membran </a:t>
            </a:r>
            <a:r>
              <a:rPr lang="id-ID" dirty="0" smtClean="0"/>
              <a:t>basilaris &amp; Organ corti</a:t>
            </a:r>
            <a:endParaRPr lang="en-US" dirty="0"/>
          </a:p>
        </p:txBody>
      </p:sp>
    </p:spTree>
    <p:extLst>
      <p:ext uri="{BB962C8B-B14F-4D97-AF65-F5344CB8AC3E}">
        <p14:creationId xmlns:p14="http://schemas.microsoft.com/office/powerpoint/2010/main" xmlns="" val="26805705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00200"/>
            <a:ext cx="5562600" cy="4525963"/>
          </a:xfrm>
        </p:spPr>
        <p:txBody>
          <a:bodyPr/>
          <a:lstStyle/>
          <a:p>
            <a:endParaRPr lang="en-US" dirty="0"/>
          </a:p>
        </p:txBody>
      </p:sp>
      <p:pic>
        <p:nvPicPr>
          <p:cNvPr id="5" name="Picture 2" descr="F:\BlackBerry\pictures\jaras pendengaran.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28600"/>
            <a:ext cx="6035873" cy="485906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6172200" y="304800"/>
            <a:ext cx="2514600" cy="6463308"/>
          </a:xfrm>
          <a:prstGeom prst="rect">
            <a:avLst/>
          </a:prstGeom>
          <a:noFill/>
        </p:spPr>
        <p:txBody>
          <a:bodyPr wrap="square" rtlCol="0">
            <a:spAutoFit/>
          </a:bodyPr>
          <a:lstStyle/>
          <a:p>
            <a:r>
              <a:rPr lang="id-ID" dirty="0" smtClean="0">
                <a:latin typeface="+mj-lt"/>
              </a:rPr>
              <a:t>Neuron auditorik setelah keluar dari kokhlea bergabung dengan neuron vestibularis membentuk saraf kranial ke VIII. Saraf VIII masuk ke medulla, berakhir di nuklei kokhlear. Sinap ini berkoneksi dengan beberapa pusat diotak</a:t>
            </a:r>
            <a:r>
              <a:rPr lang="id-ID" dirty="0" smtClean="0">
                <a:latin typeface="Papyrus" pitchFamily="66" charset="0"/>
              </a:rPr>
              <a:t>. </a:t>
            </a:r>
            <a:endParaRPr lang="en-US" dirty="0" smtClean="0">
              <a:latin typeface="Papyrus" pitchFamily="66" charset="0"/>
            </a:endParaRPr>
          </a:p>
          <a:p>
            <a:r>
              <a:rPr lang="id-ID" dirty="0" smtClean="0">
                <a:latin typeface="+mj-lt"/>
              </a:rPr>
              <a:t>Pusat </a:t>
            </a:r>
            <a:r>
              <a:rPr lang="id-ID" dirty="0" smtClean="0">
                <a:latin typeface="+mj-lt"/>
              </a:rPr>
              <a:t>midbrain : kolikulus superior ( menengok, gerak kepala dan mata</a:t>
            </a:r>
            <a:r>
              <a:rPr lang="id-ID" dirty="0" smtClean="0">
                <a:latin typeface="+mj-lt"/>
              </a:rPr>
              <a:t>)</a:t>
            </a:r>
            <a:r>
              <a:rPr lang="en-US" dirty="0" smtClean="0">
                <a:latin typeface="+mj-lt"/>
              </a:rPr>
              <a:t> </a:t>
            </a:r>
            <a:r>
              <a:rPr lang="id-ID" dirty="0" smtClean="0">
                <a:latin typeface="+mj-lt"/>
              </a:rPr>
              <a:t>dan </a:t>
            </a:r>
            <a:r>
              <a:rPr lang="id-ID" dirty="0" smtClean="0">
                <a:latin typeface="+mj-lt"/>
              </a:rPr>
              <a:t>formasio retikularis (kewaspadaan)</a:t>
            </a:r>
          </a:p>
          <a:p>
            <a:r>
              <a:rPr lang="id-ID" dirty="0" smtClean="0">
                <a:latin typeface="+mj-lt"/>
              </a:rPr>
              <a:t>Dipancarkan ke genikulata medial dari talamus karena menyilang maka proyeksi auditorik bersifat bilateral.</a:t>
            </a:r>
          </a:p>
          <a:p>
            <a:endParaRPr lang="id-ID" dirty="0" smtClean="0">
              <a:latin typeface="Papyrus" pitchFamily="66" charset="0"/>
            </a:endParaRPr>
          </a:p>
        </p:txBody>
      </p:sp>
    </p:spTree>
    <p:extLst>
      <p:ext uri="{BB962C8B-B14F-4D97-AF65-F5344CB8AC3E}">
        <p14:creationId xmlns:p14="http://schemas.microsoft.com/office/powerpoint/2010/main" xmlns="" val="40144318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600" b="1" dirty="0" smtClean="0">
                <a:latin typeface="+mn-lt"/>
              </a:rPr>
              <a:t>Korteks auditori</a:t>
            </a:r>
            <a:endParaRPr lang="id-ID" sz="3600" b="1" dirty="0">
              <a:latin typeface="+mn-lt"/>
            </a:endParaRPr>
          </a:p>
        </p:txBody>
      </p:sp>
      <p:sp>
        <p:nvSpPr>
          <p:cNvPr id="3" name="Content Placeholder 2"/>
          <p:cNvSpPr>
            <a:spLocks noGrp="1"/>
          </p:cNvSpPr>
          <p:nvPr>
            <p:ph idx="1"/>
          </p:nvPr>
        </p:nvSpPr>
        <p:spPr>
          <a:xfrm>
            <a:off x="457200" y="1371600"/>
            <a:ext cx="8229600" cy="4754563"/>
          </a:xfrm>
        </p:spPr>
        <p:txBody>
          <a:bodyPr>
            <a:normAutofit lnSpcReduction="10000"/>
          </a:bodyPr>
          <a:lstStyle/>
          <a:p>
            <a:r>
              <a:rPr lang="id-ID" sz="2400" dirty="0" smtClean="0"/>
              <a:t>Korteks auditori primer terletak di lobus temporal superior.</a:t>
            </a:r>
          </a:p>
          <a:p>
            <a:r>
              <a:rPr lang="id-ID" sz="2400" dirty="0" smtClean="0"/>
              <a:t>Pengorganisasian korteks auditori paralel dengan korteks visual.</a:t>
            </a:r>
          </a:p>
          <a:p>
            <a:r>
              <a:rPr lang="id-ID" sz="2400" dirty="0" smtClean="0"/>
              <a:t>Bagian parietal (aliran dorsal “dimana”) berespon kuat terhadap auditori maupun visual.  Area kortek temporal superior  terdapat area MT yang berperan untuk menganalisis gerakan dari auditori maupun visual. Bila mengalami kerusakan akan menderita  tuli gerak (motion deaf</a:t>
            </a:r>
            <a:r>
              <a:rPr lang="id-ID" sz="2400" dirty="0" smtClean="0"/>
              <a:t>)</a:t>
            </a:r>
            <a:endParaRPr lang="en-US" sz="2400" dirty="0" smtClean="0"/>
          </a:p>
          <a:p>
            <a:r>
              <a:rPr lang="id-ID" sz="2400" dirty="0" smtClean="0">
                <a:latin typeface="+mj-lt"/>
                <a:sym typeface="Wingdings" pitchFamily="2" charset="2"/>
              </a:rPr>
              <a:t>A1 :  utk imajinasi suara</a:t>
            </a:r>
          </a:p>
          <a:p>
            <a:r>
              <a:rPr lang="id-ID" sz="2400" dirty="0" smtClean="0">
                <a:latin typeface="+mj-lt"/>
                <a:sym typeface="Wingdings" pitchFamily="2" charset="2"/>
              </a:rPr>
              <a:t>Kerusakan A1 tidak menyebabkan tuli total krn masih dapat mendengar suara sederhana, kecuali kerusakan meluas ke area sub korteks.</a:t>
            </a:r>
          </a:p>
          <a:p>
            <a:endParaRPr lang="id-ID" sz="2400" dirty="0" smtClean="0"/>
          </a:p>
          <a:p>
            <a:endParaRPr lang="id-ID" dirty="0"/>
          </a:p>
        </p:txBody>
      </p:sp>
    </p:spTree>
    <p:extLst>
      <p:ext uri="{BB962C8B-B14F-4D97-AF65-F5344CB8AC3E}">
        <p14:creationId xmlns:p14="http://schemas.microsoft.com/office/powerpoint/2010/main" xmlns="" val="298851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9443" y="609600"/>
            <a:ext cx="7125112" cy="6019799"/>
          </a:xfrm>
        </p:spPr>
        <p:txBody>
          <a:bodyPr>
            <a:noAutofit/>
          </a:bodyPr>
          <a:lstStyle/>
          <a:p>
            <a:r>
              <a:rPr lang="id-ID" sz="2400" dirty="0" smtClean="0">
                <a:sym typeface="Wingdings" pitchFamily="2" charset="2"/>
              </a:rPr>
              <a:t>Korteks </a:t>
            </a:r>
            <a:r>
              <a:rPr lang="id-ID" sz="2400" dirty="0" smtClean="0">
                <a:sym typeface="Wingdings" pitchFamily="2" charset="2"/>
              </a:rPr>
              <a:t>auditori memiliki peta tonotopik   sel pada tiap area responsif  terhadap nada dengan frekuensi tertentu.</a:t>
            </a:r>
          </a:p>
          <a:p>
            <a:r>
              <a:rPr lang="id-ID" sz="2400" dirty="0" smtClean="0">
                <a:sym typeface="Wingdings" pitchFamily="2" charset="2"/>
              </a:rPr>
              <a:t>Walaupun tiap sel memiliki preferensi suara masing-masing tp  banyak sel yang lebih responsif terhadap suara kompleks daripada suara murni. Sebagian korteks juga lebih responsif terhadap suara yang menarik perhatian.</a:t>
            </a:r>
          </a:p>
          <a:p>
            <a:r>
              <a:rPr lang="id-ID" sz="2400" dirty="0" smtClean="0">
                <a:sym typeface="Wingdings" pitchFamily="2" charset="2"/>
              </a:rPr>
              <a:t>Sel-sel diluar A1 merespon suara-suara yang disebut suara “objek” seperti teriakan hewan, suara bising mesin musik dll. </a:t>
            </a:r>
            <a:endParaRPr lang="en-US" sz="2400" dirty="0" smtClean="0">
              <a:sym typeface="Wingdings" pitchFamily="2" charset="2"/>
            </a:endParaRPr>
          </a:p>
          <a:p>
            <a:r>
              <a:rPr lang="en-US" sz="2400" dirty="0" err="1" smtClean="0">
                <a:sym typeface="Wingdings" pitchFamily="2" charset="2"/>
              </a:rPr>
              <a:t>Amusia</a:t>
            </a:r>
            <a:r>
              <a:rPr lang="en-US" sz="2400" dirty="0" smtClean="0">
                <a:sym typeface="Wingdings" pitchFamily="2" charset="2"/>
              </a:rPr>
              <a:t> </a:t>
            </a:r>
            <a:r>
              <a:rPr lang="en-US" sz="2400" dirty="0" err="1" smtClean="0">
                <a:sym typeface="Wingdings" pitchFamily="2" charset="2"/>
              </a:rPr>
              <a:t>hilangnya</a:t>
            </a:r>
            <a:r>
              <a:rPr lang="en-US" sz="2400" dirty="0" smtClean="0">
                <a:sym typeface="Wingdings" pitchFamily="2" charset="2"/>
              </a:rPr>
              <a:t> </a:t>
            </a:r>
            <a:r>
              <a:rPr lang="en-US" sz="2400" dirty="0" err="1" smtClean="0">
                <a:sym typeface="Wingdings" pitchFamily="2" charset="2"/>
              </a:rPr>
              <a:t>kemampuan</a:t>
            </a:r>
            <a:r>
              <a:rPr lang="en-US" sz="2400" dirty="0" smtClean="0">
                <a:sym typeface="Wingdings" pitchFamily="2" charset="2"/>
              </a:rPr>
              <a:t> </a:t>
            </a:r>
            <a:r>
              <a:rPr lang="en-US" sz="2400" dirty="0" err="1" smtClean="0">
                <a:sym typeface="Wingdings" pitchFamily="2" charset="2"/>
              </a:rPr>
              <a:t>mengenali</a:t>
            </a:r>
            <a:r>
              <a:rPr lang="en-US" sz="2400" dirty="0" smtClean="0">
                <a:sym typeface="Wingdings" pitchFamily="2" charset="2"/>
              </a:rPr>
              <a:t> </a:t>
            </a:r>
            <a:r>
              <a:rPr lang="en-US" sz="2400" dirty="0" err="1" smtClean="0">
                <a:sym typeface="Wingdings" pitchFamily="2" charset="2"/>
              </a:rPr>
              <a:t>musik</a:t>
            </a:r>
            <a:r>
              <a:rPr lang="en-US" sz="2400" dirty="0" smtClean="0">
                <a:sym typeface="Wingdings" pitchFamily="2" charset="2"/>
              </a:rPr>
              <a:t>, </a:t>
            </a:r>
            <a:r>
              <a:rPr lang="en-US" sz="2400" dirty="0" err="1" smtClean="0">
                <a:sym typeface="Wingdings" pitchFamily="2" charset="2"/>
              </a:rPr>
              <a:t>karena</a:t>
            </a:r>
            <a:r>
              <a:rPr lang="en-US" sz="2400" dirty="0" smtClean="0">
                <a:sym typeface="Wingdings" pitchFamily="2" charset="2"/>
              </a:rPr>
              <a:t> </a:t>
            </a:r>
            <a:r>
              <a:rPr lang="en-US" sz="2400" dirty="0" err="1" smtClean="0">
                <a:sym typeface="Wingdings" pitchFamily="2" charset="2"/>
              </a:rPr>
              <a:t>faktor</a:t>
            </a:r>
            <a:r>
              <a:rPr lang="en-US" sz="2400" dirty="0" smtClean="0">
                <a:sym typeface="Wingdings" pitchFamily="2" charset="2"/>
              </a:rPr>
              <a:t> gen </a:t>
            </a:r>
            <a:r>
              <a:rPr lang="en-US" sz="2400" dirty="0" err="1" smtClean="0">
                <a:sym typeface="Wingdings" pitchFamily="2" charset="2"/>
              </a:rPr>
              <a:t>atau</a:t>
            </a:r>
            <a:r>
              <a:rPr lang="en-US" sz="2400" dirty="0" smtClean="0">
                <a:sym typeface="Wingdings" pitchFamily="2" charset="2"/>
              </a:rPr>
              <a:t> </a:t>
            </a:r>
            <a:r>
              <a:rPr lang="en-US" sz="2400" dirty="0" err="1" smtClean="0">
                <a:sym typeface="Wingdings" pitchFamily="2" charset="2"/>
              </a:rPr>
              <a:t>kerusakan</a:t>
            </a:r>
            <a:r>
              <a:rPr lang="en-US" sz="2400" dirty="0" smtClean="0">
                <a:sym typeface="Wingdings" pitchFamily="2" charset="2"/>
              </a:rPr>
              <a:t> </a:t>
            </a:r>
            <a:r>
              <a:rPr lang="en-US" sz="2400" dirty="0" err="1" smtClean="0">
                <a:sym typeface="Wingdings" pitchFamily="2" charset="2"/>
              </a:rPr>
              <a:t>otak</a:t>
            </a:r>
            <a:endParaRPr lang="id-ID" sz="2400" dirty="0">
              <a:sym typeface="Wingdings" pitchFamily="2" charset="2"/>
            </a:endParaRPr>
          </a:p>
          <a:p>
            <a:endParaRPr lang="id-ID" sz="2400" dirty="0"/>
          </a:p>
        </p:txBody>
      </p:sp>
    </p:spTree>
    <p:extLst>
      <p:ext uri="{BB962C8B-B14F-4D97-AF65-F5344CB8AC3E}">
        <p14:creationId xmlns:p14="http://schemas.microsoft.com/office/powerpoint/2010/main" xmlns="" val="32618036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id-ID" sz="3600" b="1" dirty="0" smtClean="0"/>
              <a:t>Hilang pendengaran</a:t>
            </a:r>
            <a:endParaRPr lang="id-ID" sz="3600" b="1" dirty="0"/>
          </a:p>
        </p:txBody>
      </p:sp>
      <p:sp>
        <p:nvSpPr>
          <p:cNvPr id="3" name="Content Placeholder 2"/>
          <p:cNvSpPr>
            <a:spLocks noGrp="1"/>
          </p:cNvSpPr>
          <p:nvPr>
            <p:ph idx="1"/>
          </p:nvPr>
        </p:nvSpPr>
        <p:spPr>
          <a:xfrm>
            <a:off x="457200" y="1219200"/>
            <a:ext cx="8229600" cy="4906963"/>
          </a:xfrm>
        </p:spPr>
        <p:txBody>
          <a:bodyPr>
            <a:normAutofit fontScale="62500" lnSpcReduction="20000"/>
          </a:bodyPr>
          <a:lstStyle/>
          <a:p>
            <a:r>
              <a:rPr lang="id-ID" b="1" dirty="0" smtClean="0">
                <a:latin typeface="+mj-lt"/>
              </a:rPr>
              <a:t>Tuli konduktif atau tuli telinga tengah</a:t>
            </a:r>
          </a:p>
          <a:p>
            <a:r>
              <a:rPr lang="id-ID" dirty="0" smtClean="0">
                <a:latin typeface="+mj-lt"/>
              </a:rPr>
              <a:t>Penyebab : penyakit, infeksi  atau pertumbuhan tulang yang tidak wajar</a:t>
            </a:r>
          </a:p>
          <a:p>
            <a:r>
              <a:rPr lang="id-ID" dirty="0" smtClean="0">
                <a:latin typeface="+mj-lt"/>
              </a:rPr>
              <a:t>Koreksi: pembedahan atau menggunakan alat bantu dengar. </a:t>
            </a:r>
          </a:p>
          <a:p>
            <a:r>
              <a:rPr lang="id-ID" dirty="0" smtClean="0">
                <a:latin typeface="+mj-lt"/>
              </a:rPr>
              <a:t>Penderita tuli konduksi dapat mendengar suaranya sendiri</a:t>
            </a:r>
            <a:r>
              <a:rPr lang="id-ID" dirty="0" smtClean="0">
                <a:latin typeface="+mj-lt"/>
              </a:rPr>
              <a:t>.</a:t>
            </a:r>
            <a:endParaRPr lang="en-US" dirty="0" smtClean="0">
              <a:latin typeface="+mj-lt"/>
            </a:endParaRPr>
          </a:p>
          <a:p>
            <a:pPr>
              <a:buNone/>
            </a:pPr>
            <a:endParaRPr lang="id-ID" dirty="0" smtClean="0">
              <a:latin typeface="+mj-lt"/>
            </a:endParaRPr>
          </a:p>
          <a:p>
            <a:r>
              <a:rPr lang="id-ID" b="1" dirty="0" smtClean="0">
                <a:latin typeface="+mj-lt"/>
              </a:rPr>
              <a:t>Tuli saraf atau tuli telinga dalam </a:t>
            </a:r>
          </a:p>
          <a:p>
            <a:r>
              <a:rPr lang="id-ID" dirty="0" smtClean="0">
                <a:latin typeface="+mj-lt"/>
              </a:rPr>
              <a:t>Penyebab : kerusakan pada kokhlea, sel-sel rambut atau saraf auditori</a:t>
            </a:r>
          </a:p>
          <a:p>
            <a:r>
              <a:rPr lang="id-ID" dirty="0" smtClean="0">
                <a:latin typeface="+mj-lt"/>
              </a:rPr>
              <a:t>Koreksi dengan alat bantu dengar hanya dapat  membantu yang kehilangan sejumlah reseptor.</a:t>
            </a:r>
          </a:p>
          <a:p>
            <a:r>
              <a:rPr lang="id-ID" dirty="0" smtClean="0">
                <a:latin typeface="+mj-lt"/>
              </a:rPr>
              <a:t>Banyak penderita tuli saraf mengalami tinitus (bunyi denging terus-menerus di dalam )  dan tinitus berkurang ketika menggunakan alat bantu dengar.</a:t>
            </a:r>
          </a:p>
          <a:p>
            <a:r>
              <a:rPr lang="id-ID" dirty="0" smtClean="0">
                <a:latin typeface="+mj-lt"/>
              </a:rPr>
              <a:t>Manusia melokalisasi suara berfrekuensi rendah memanfaatkan perbedaan fase, untuk suara berfrekuensi tinggi memanfaatkan perbedaan kenyaringan. Kita dapat melokalisasi suara dari berbagai frekuensi pada saat kemunculannya jika terjadi tiba-tiba.</a:t>
            </a:r>
          </a:p>
        </p:txBody>
      </p:sp>
    </p:spTree>
    <p:extLst>
      <p:ext uri="{BB962C8B-B14F-4D97-AF65-F5344CB8AC3E}">
        <p14:creationId xmlns:p14="http://schemas.microsoft.com/office/powerpoint/2010/main" xmlns="" val="13815901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5791200" cy="4495800"/>
          </a:xfrm>
        </p:spPr>
        <p:txBody>
          <a:bodyPr>
            <a:normAutofit fontScale="92500"/>
          </a:bodyPr>
          <a:lstStyle/>
          <a:p>
            <a:r>
              <a:rPr lang="id-ID" sz="2400" dirty="0" smtClean="0"/>
              <a:t>Indra kimia memungkinkan hewan kecil menemukan makanan, menghindari bahaya, bahkan mencari lokasi pasangannya. </a:t>
            </a:r>
          </a:p>
          <a:p>
            <a:r>
              <a:rPr lang="id-ID" sz="2400" dirty="0" smtClean="0"/>
              <a:t>Informasi sensorik dapat dikode menurut sistem  kode garis berlabel dan sistem lintas serat.</a:t>
            </a:r>
          </a:p>
          <a:p>
            <a:r>
              <a:rPr lang="id-ID" sz="2400" dirty="0" smtClean="0"/>
              <a:t>Reseptor cita rasa adalah sel kulit yg termodifikasi yang terdapat di bintil cecap pada papila lidah.</a:t>
            </a:r>
          </a:p>
          <a:p>
            <a:r>
              <a:rPr lang="id-ID" sz="2400" dirty="0" smtClean="0"/>
              <a:t>Manusia memiliki 5 jenis reseptor cita rasa, yaitu yang sensitif terhadap cita rasa manis, asam, asin, pahit dan ummami</a:t>
            </a:r>
            <a:endParaRPr lang="id-ID" sz="2400" dirty="0"/>
          </a:p>
        </p:txBody>
      </p:sp>
      <p:sp>
        <p:nvSpPr>
          <p:cNvPr id="5" name="Rectangle 4"/>
          <p:cNvSpPr/>
          <p:nvPr/>
        </p:nvSpPr>
        <p:spPr>
          <a:xfrm>
            <a:off x="2590800" y="457200"/>
            <a:ext cx="3481209" cy="707886"/>
          </a:xfrm>
          <a:prstGeom prst="rect">
            <a:avLst/>
          </a:prstGeom>
        </p:spPr>
        <p:txBody>
          <a:bodyPr wrap="none">
            <a:spAutoFit/>
          </a:bodyPr>
          <a:lstStyle/>
          <a:p>
            <a:r>
              <a:rPr lang="id-ID" sz="4000" dirty="0" smtClean="0"/>
              <a:t>INDRA KIMIAWI</a:t>
            </a:r>
            <a:endParaRPr lang="en-US" sz="4000"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86500" y="1066800"/>
            <a:ext cx="2857500" cy="5162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832108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55000" lnSpcReduction="20000"/>
          </a:bodyPr>
          <a:lstStyle/>
          <a:p>
            <a:r>
              <a:rPr lang="id-ID" dirty="0"/>
              <a:t>RASA MANIS tidak dibentuk oleh </a:t>
            </a:r>
            <a:r>
              <a:rPr lang="id-ID" dirty="0" smtClean="0"/>
              <a:t>satu </a:t>
            </a:r>
            <a:r>
              <a:rPr lang="id-ID" dirty="0"/>
              <a:t>golongan zat kimia saja. Beberapa tipe zat kimia yang menyebabkan rasa ini mencakup gula, glikol, alcohol, amida ester dan masih banyak lagi.</a:t>
            </a:r>
          </a:p>
          <a:p>
            <a:endParaRPr lang="id-ID" dirty="0"/>
          </a:p>
          <a:p>
            <a:r>
              <a:rPr lang="id-ID" dirty="0"/>
              <a:t>RASA ASIN dihasilkan dari garam yang ter ionisasi terutama karena konsentrasi ion natrium</a:t>
            </a:r>
          </a:p>
          <a:p>
            <a:endParaRPr lang="id-ID" dirty="0"/>
          </a:p>
          <a:p>
            <a:r>
              <a:rPr lang="id-ID" dirty="0"/>
              <a:t>RASA ASAM disebabkan oleh asam, yakni karena konsentrasi ion hydrogen, dan intensitas sensasi asam ini hampir sebanding dengan logaritma konsentrasi ion hydrogen</a:t>
            </a:r>
          </a:p>
          <a:p>
            <a:endParaRPr lang="id-ID" dirty="0"/>
          </a:p>
          <a:p>
            <a:r>
              <a:rPr lang="id-ID" dirty="0"/>
              <a:t>RASA PAHIT. Rasa pahit, seperti rasa manis tidak dibentuk hanya oleh satu tipe agen kimia. Rasa pahit hampir seluruhnya merupakam substansi organic. ditimbulkan oleh alkaloid tumbuhan. Alkaloid ialah zat-zat organik yang aktif dalam kegiatan fisiologis yang terdapat dalam tumbuhan. Contohnya ialah kina, cafein, nikotin, morfin dan lain-lain. Banyak dari zat-zat ini bersifat racun. </a:t>
            </a:r>
          </a:p>
          <a:p>
            <a:endParaRPr lang="id-ID" dirty="0"/>
          </a:p>
          <a:p>
            <a:r>
              <a:rPr lang="id-ID" dirty="0"/>
              <a:t>RASA UMAMI. umami adalah kata dalam bahasa </a:t>
            </a:r>
            <a:r>
              <a:rPr lang="id-ID" dirty="0" smtClean="0"/>
              <a:t>jepang </a:t>
            </a:r>
            <a:r>
              <a:rPr lang="id-ID" dirty="0"/>
              <a:t>yang berarti lezat untuk menyatakan rasa kecap yang menyenangkan </a:t>
            </a:r>
            <a:r>
              <a:rPr lang="en-US" dirty="0" err="1" smtClean="0"/>
              <a:t>karena</a:t>
            </a:r>
            <a:r>
              <a:rPr lang="en-US" dirty="0" smtClean="0"/>
              <a:t> </a:t>
            </a:r>
            <a:r>
              <a:rPr lang="en-US" dirty="0" err="1" smtClean="0"/>
              <a:t>adanya</a:t>
            </a:r>
            <a:r>
              <a:rPr lang="en-US" dirty="0" smtClean="0"/>
              <a:t> </a:t>
            </a:r>
            <a:r>
              <a:rPr lang="en-US" dirty="0" err="1" smtClean="0"/>
              <a:t>zat</a:t>
            </a:r>
            <a:r>
              <a:rPr lang="en-US" dirty="0" smtClean="0"/>
              <a:t> </a:t>
            </a:r>
            <a:r>
              <a:rPr lang="en-US" dirty="0" err="1" smtClean="0"/>
              <a:t>kimia</a:t>
            </a:r>
            <a:r>
              <a:rPr lang="en-US" dirty="0" smtClean="0"/>
              <a:t> </a:t>
            </a:r>
            <a:r>
              <a:rPr lang="en-US" smtClean="0"/>
              <a:t>glutamat</a:t>
            </a:r>
            <a:r>
              <a:rPr lang="id-ID" smtClean="0"/>
              <a:t>yang </a:t>
            </a:r>
            <a:r>
              <a:rPr lang="id-ID" dirty="0"/>
              <a:t>secara kualitatif berbeda dari rasa asam, manis, asin, atau pahit.</a:t>
            </a:r>
          </a:p>
          <a:p>
            <a:endParaRPr lang="id-ID" dirty="0"/>
          </a:p>
        </p:txBody>
      </p:sp>
    </p:spTree>
    <p:extLst>
      <p:ext uri="{BB962C8B-B14F-4D97-AF65-F5344CB8AC3E}">
        <p14:creationId xmlns:p14="http://schemas.microsoft.com/office/powerpoint/2010/main" xmlns="" val="29148214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1"/>
            <a:ext cx="7125113" cy="1295400"/>
          </a:xfrm>
        </p:spPr>
        <p:txBody>
          <a:bodyPr/>
          <a:lstStyle/>
          <a:p>
            <a:r>
              <a:rPr lang="id-ID" dirty="0">
                <a:latin typeface="+mn-lt"/>
              </a:rPr>
              <a:t>Senyawa pengubah cita rasa</a:t>
            </a:r>
          </a:p>
        </p:txBody>
      </p:sp>
      <p:sp>
        <p:nvSpPr>
          <p:cNvPr id="3" name="Content Placeholder 2"/>
          <p:cNvSpPr>
            <a:spLocks noGrp="1"/>
          </p:cNvSpPr>
          <p:nvPr>
            <p:ph idx="1"/>
          </p:nvPr>
        </p:nvSpPr>
        <p:spPr>
          <a:xfrm>
            <a:off x="1009442" y="1143000"/>
            <a:ext cx="7753557" cy="5715000"/>
          </a:xfrm>
        </p:spPr>
        <p:txBody>
          <a:bodyPr>
            <a:normAutofit fontScale="70000" lnSpcReduction="20000"/>
          </a:bodyPr>
          <a:lstStyle/>
          <a:p>
            <a:r>
              <a:rPr lang="id-ID" dirty="0">
                <a:solidFill>
                  <a:srgbClr val="FF0000"/>
                </a:solidFill>
              </a:rPr>
              <a:t>Buah miracle berry (Synsepalum dulcifikum)</a:t>
            </a:r>
          </a:p>
          <a:p>
            <a:r>
              <a:rPr lang="id-ID" dirty="0"/>
              <a:t>Setelah setengah jam mengunyah miracle berry makan apapun makanan/ minuman yang rasanya asam akan terasa manis dan sedikit asam, sehingga pernah di AS dijual bebas pil miraculin untuk membantu diet.</a:t>
            </a:r>
          </a:p>
          <a:p>
            <a:r>
              <a:rPr lang="id-ID" dirty="0">
                <a:solidFill>
                  <a:srgbClr val="FF0000"/>
                </a:solidFill>
              </a:rPr>
              <a:t>Sodium lauryl sulfat </a:t>
            </a:r>
            <a:r>
              <a:rPr lang="id-ID" dirty="0"/>
              <a:t>(senyawa kimia yang mengintensifkan rasa pahit) yang terdapat pada pasta gigi, akan membuat kita yang minum jus jeruk setelah menggosok gigi maka jus jeruknya terasa tidak enak / pahit. </a:t>
            </a:r>
          </a:p>
          <a:p>
            <a:r>
              <a:rPr lang="id-ID" dirty="0">
                <a:solidFill>
                  <a:srgbClr val="FF0000"/>
                </a:solidFill>
              </a:rPr>
              <a:t>Gymnema sylvestre </a:t>
            </a:r>
            <a:r>
              <a:rPr lang="id-ID" dirty="0"/>
              <a:t>(daun kering, tanaman herbal) yang dapat diseduh menjadi teh, bila lidah kita dibasahi oleh teh herbal ini selama lebih dari 30 detik dan mencoba makan gula maka hanya terasa seperti pasir saja rasa manis gulanya hilang, rasa manis pada permen hilang tergantikan oleh rasa asam, pahit atau asin yang memang sudah ada tetapi tidak kita sadari karena rasa manis mendominasi rasa permen itu.</a:t>
            </a:r>
          </a:p>
          <a:p>
            <a:r>
              <a:rPr lang="id-ID" dirty="0"/>
              <a:t>Pemanis buatan </a:t>
            </a:r>
            <a:r>
              <a:rPr lang="id-ID" dirty="0">
                <a:solidFill>
                  <a:srgbClr val="FF0000"/>
                </a:solidFill>
              </a:rPr>
              <a:t>aspartam</a:t>
            </a:r>
            <a:r>
              <a:rPr lang="id-ID" dirty="0"/>
              <a:t> rasa manisnya hanya hilang sebagian, hal ini mengindikasikan bahwa pemanis tersebut menstimulasi reseptor lain selain rasa manis.</a:t>
            </a:r>
          </a:p>
          <a:p>
            <a:endParaRPr lang="id-ID" dirty="0"/>
          </a:p>
        </p:txBody>
      </p:sp>
    </p:spTree>
    <p:extLst>
      <p:ext uri="{BB962C8B-B14F-4D97-AF65-F5344CB8AC3E}">
        <p14:creationId xmlns:p14="http://schemas.microsoft.com/office/powerpoint/2010/main" xmlns="" val="8710532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6200"/>
            <a:ext cx="6991555" cy="1142999"/>
          </a:xfrm>
        </p:spPr>
        <p:txBody>
          <a:bodyPr>
            <a:normAutofit/>
          </a:bodyPr>
          <a:lstStyle/>
          <a:p>
            <a:r>
              <a:rPr lang="id-ID" sz="3600" b="1" dirty="0" smtClean="0">
                <a:latin typeface="+mn-lt"/>
              </a:rPr>
              <a:t>Fenomena adaptasi </a:t>
            </a:r>
            <a:r>
              <a:rPr lang="id-ID" sz="3600" b="1" dirty="0">
                <a:latin typeface="+mn-lt"/>
              </a:rPr>
              <a:t>cita rasa</a:t>
            </a:r>
          </a:p>
        </p:txBody>
      </p:sp>
      <p:sp>
        <p:nvSpPr>
          <p:cNvPr id="3" name="Content Placeholder 2"/>
          <p:cNvSpPr>
            <a:spLocks noGrp="1"/>
          </p:cNvSpPr>
          <p:nvPr>
            <p:ph idx="1"/>
          </p:nvPr>
        </p:nvSpPr>
        <p:spPr>
          <a:xfrm>
            <a:off x="838200" y="1219200"/>
            <a:ext cx="7772400" cy="4724400"/>
          </a:xfrm>
        </p:spPr>
        <p:txBody>
          <a:bodyPr>
            <a:normAutofit fontScale="92500" lnSpcReduction="10000"/>
          </a:bodyPr>
          <a:lstStyle/>
          <a:p>
            <a:pPr marL="0" indent="0">
              <a:buNone/>
            </a:pPr>
            <a:r>
              <a:rPr lang="id-ID" sz="2400" dirty="0" smtClean="0"/>
              <a:t>Refleksi kelelahan reseptor  yang sensitif terhadap cita rasa asam</a:t>
            </a:r>
          </a:p>
          <a:p>
            <a:r>
              <a:rPr lang="id-ID" sz="2400" dirty="0" smtClean="0"/>
              <a:t>Basahi </a:t>
            </a:r>
            <a:r>
              <a:rPr lang="id-ID" sz="2400" dirty="0"/>
              <a:t>lidah anda dengan jus lemon selama ± 15 detik, lalu rasakan larutan cuka konsentrasi rendah, maka anda akan merasakan bahwa larutan cuka itu terasa kurang asam, lalu cobalah rasa asin, manis atau pahit semua cita rasa itu terasa seperti biasa.</a:t>
            </a:r>
          </a:p>
          <a:p>
            <a:r>
              <a:rPr lang="id-ID" sz="2400" dirty="0"/>
              <a:t>Kita </a:t>
            </a:r>
            <a:r>
              <a:rPr lang="id-ID" sz="2400" dirty="0" smtClean="0"/>
              <a:t>dapat </a:t>
            </a:r>
            <a:r>
              <a:rPr lang="id-ID" sz="2400" dirty="0"/>
              <a:t>mengalami sedikit fenomena adaptasi silang  (berkurangnya respon terhadap satu cita rasa akibat paparan cita rasa lain).</a:t>
            </a:r>
          </a:p>
          <a:p>
            <a:r>
              <a:rPr lang="id-ID" sz="2400" dirty="0"/>
              <a:t>Ternyata reseptor cita rasa asam berbeda dengan cita rasa lain, begitu juga dengan reseptor cita rasa asin berbeda dengan yang </a:t>
            </a:r>
            <a:r>
              <a:rPr lang="id-ID" sz="2400" dirty="0" smtClean="0"/>
              <a:t>lain.</a:t>
            </a:r>
          </a:p>
          <a:p>
            <a:r>
              <a:rPr lang="id-ID" sz="2400" dirty="0" smtClean="0"/>
              <a:t>Tiap-tiap zat kimia mengeksitasi reseptory ang berbeda dan menghasilkan ritme potensial aksi yang berbeda juga. </a:t>
            </a:r>
            <a:endParaRPr lang="id-ID" sz="2400" dirty="0"/>
          </a:p>
          <a:p>
            <a:endParaRPr lang="id-ID" b="1" dirty="0">
              <a:latin typeface="Papyrus" pitchFamily="66" charset="0"/>
            </a:endParaRPr>
          </a:p>
          <a:p>
            <a:endParaRPr lang="id-ID" b="1" dirty="0">
              <a:latin typeface="Papyrus" pitchFamily="66" charset="0"/>
            </a:endParaRPr>
          </a:p>
        </p:txBody>
      </p:sp>
    </p:spTree>
    <p:extLst>
      <p:ext uri="{BB962C8B-B14F-4D97-AF65-F5344CB8AC3E}">
        <p14:creationId xmlns:p14="http://schemas.microsoft.com/office/powerpoint/2010/main" xmlns="" val="34865953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76199"/>
            <a:ext cx="7125113" cy="914400"/>
          </a:xfrm>
        </p:spPr>
        <p:txBody>
          <a:bodyPr>
            <a:normAutofit fontScale="90000"/>
          </a:bodyPr>
          <a:lstStyle/>
          <a:p>
            <a:r>
              <a:rPr lang="id-ID" b="1" dirty="0" smtClean="0">
                <a:latin typeface="+mn-lt"/>
              </a:rPr>
              <a:t>Pengodean cita rasa dalam otak</a:t>
            </a:r>
            <a:endParaRPr lang="id-ID" b="1" dirty="0">
              <a:latin typeface="+mn-lt"/>
            </a:endParaRPr>
          </a:p>
        </p:txBody>
      </p:sp>
      <p:sp>
        <p:nvSpPr>
          <p:cNvPr id="3" name="Content Placeholder 2"/>
          <p:cNvSpPr>
            <a:spLocks noGrp="1"/>
          </p:cNvSpPr>
          <p:nvPr>
            <p:ph idx="1"/>
          </p:nvPr>
        </p:nvSpPr>
        <p:spPr>
          <a:xfrm>
            <a:off x="838200" y="990600"/>
            <a:ext cx="7772400" cy="5867400"/>
          </a:xfrm>
        </p:spPr>
        <p:txBody>
          <a:bodyPr>
            <a:noAutofit/>
          </a:bodyPr>
          <a:lstStyle/>
          <a:p>
            <a:r>
              <a:rPr lang="id-ID" sz="2000" dirty="0" smtClean="0"/>
              <a:t>Cita rasa tergantung pada pola respons beberapa serat neuron</a:t>
            </a:r>
          </a:p>
          <a:p>
            <a:r>
              <a:rPr lang="id-ID" sz="2000" dirty="0" smtClean="0"/>
              <a:t>Dua pertiga anterior lidah meneruskan ke otak melalui korda timpani (cabang saraf cranial ke VII, facialis)</a:t>
            </a:r>
          </a:p>
          <a:p>
            <a:r>
              <a:rPr lang="id-ID" sz="2000" dirty="0" smtClean="0"/>
              <a:t>Bagian posterior lidah dan kerongkongan diteruskan ke otak melalui cabag saraf cranial  ke IX dan X, glossofaringeus dan vagus)</a:t>
            </a:r>
          </a:p>
          <a:p>
            <a:r>
              <a:rPr lang="id-ID" sz="2000" dirty="0" smtClean="0"/>
              <a:t>Input dari lidah bagian anterior dan posterior saling  berinteraksi secara  kompleks, sehingga bila salah satu inputnya hilang akan semakin meningkatkan input dari yang lainnya menjadi </a:t>
            </a:r>
            <a:r>
              <a:rPr lang="id-ID" sz="2000" dirty="0"/>
              <a:t>lebih </a:t>
            </a:r>
            <a:r>
              <a:rPr lang="id-ID" sz="2000" dirty="0" smtClean="0"/>
              <a:t>aktif Saraf </a:t>
            </a:r>
            <a:r>
              <a:rPr lang="id-ID" sz="2000" dirty="0"/>
              <a:t>cita rasa melintas ke nukleus traktus solitarius (NTS), sebuah sruktur di medulla otak.</a:t>
            </a:r>
          </a:p>
          <a:p>
            <a:r>
              <a:rPr lang="id-ID" sz="2000" dirty="0"/>
              <a:t>Berlanjut ke pons, hipotalamus lateral, amigdala, talamus posterior </a:t>
            </a:r>
            <a:r>
              <a:rPr lang="id-ID" sz="2000" dirty="0" smtClean="0"/>
              <a:t>ventral dan </a:t>
            </a:r>
            <a:r>
              <a:rPr lang="id-ID" sz="2000" dirty="0"/>
              <a:t>pada dua area korteks serebrum yaitu korteks somatosensorik yang merespon aspek sentuhan dan stimulasi lidah dan insula, yaitu korteks cita rasa utama. Tiap belahan korteks menerima input secara ipsi lateral lidah </a:t>
            </a:r>
          </a:p>
          <a:p>
            <a:endParaRPr lang="id-ID" sz="2000" dirty="0"/>
          </a:p>
        </p:txBody>
      </p:sp>
    </p:spTree>
    <p:extLst>
      <p:ext uri="{BB962C8B-B14F-4D97-AF65-F5344CB8AC3E}">
        <p14:creationId xmlns:p14="http://schemas.microsoft.com/office/powerpoint/2010/main" xmlns="" val="28488141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676400" y="838200"/>
            <a:ext cx="5867400" cy="563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197331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latin typeface="+mn-lt"/>
              </a:rPr>
              <a:t>Variasi cita rasa</a:t>
            </a:r>
            <a:br>
              <a:rPr lang="id-ID" b="1" dirty="0" smtClean="0">
                <a:latin typeface="+mn-lt"/>
              </a:rPr>
            </a:br>
            <a:endParaRPr lang="id-ID" b="1" dirty="0">
              <a:latin typeface="+mn-lt"/>
            </a:endParaRPr>
          </a:p>
        </p:txBody>
      </p:sp>
      <p:sp>
        <p:nvSpPr>
          <p:cNvPr id="3" name="Content Placeholder 2"/>
          <p:cNvSpPr>
            <a:spLocks noGrp="1"/>
          </p:cNvSpPr>
          <p:nvPr>
            <p:ph idx="1"/>
          </p:nvPr>
        </p:nvSpPr>
        <p:spPr>
          <a:xfrm>
            <a:off x="1009442" y="1219201"/>
            <a:ext cx="7601157" cy="5486400"/>
          </a:xfrm>
        </p:spPr>
        <p:txBody>
          <a:bodyPr>
            <a:noAutofit/>
          </a:bodyPr>
          <a:lstStyle/>
          <a:p>
            <a:r>
              <a:rPr lang="id-ID" sz="2400" dirty="0"/>
              <a:t>Perbedaan kemampuan merasakan PTC (Phenyltiocarbamida)  telah menjadi contoh menarik dari perbedaan antar individu. Data mengenai individu yang tidak dapat mengecap PTC tersedia lengkap. </a:t>
            </a:r>
          </a:p>
          <a:p>
            <a:r>
              <a:rPr lang="id-ID" sz="2400" dirty="0"/>
              <a:t>Contohnya : individu bukan pengecap PTC banyak ditemukan di India (negara yang terkenal hidangannya berbumbu) dan Inggris (negara yang hidangannya kurang berbumbu).</a:t>
            </a:r>
          </a:p>
          <a:p>
            <a:r>
              <a:rPr lang="id-ID" sz="2400" dirty="0"/>
              <a:t>Pada tahun 1900 an peneliti menemukan bahwa individu yang tidak sensitif PTC merupakan individu yang tidak sensitif pula pada cita rasa lain, sedangkan individu pengecap super (supertaster</a:t>
            </a:r>
            <a:r>
              <a:rPr lang="id-ID" sz="2400" dirty="0" smtClean="0"/>
              <a:t>), jumlah papil fungiform lebih banyak , </a:t>
            </a:r>
            <a:r>
              <a:rPr lang="id-ID" sz="2400" dirty="0"/>
              <a:t>sering menghindari makanan yang terlalu berbumbu / cita rasanya terlalu kuat</a:t>
            </a:r>
          </a:p>
        </p:txBody>
      </p:sp>
    </p:spTree>
    <p:extLst>
      <p:ext uri="{BB962C8B-B14F-4D97-AF65-F5344CB8AC3E}">
        <p14:creationId xmlns:p14="http://schemas.microsoft.com/office/powerpoint/2010/main" xmlns="" val="10501356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677358" cy="1762676"/>
          </a:xfrm>
        </p:spPr>
        <p:txBody>
          <a:bodyPr>
            <a:normAutofit fontScale="90000"/>
          </a:bodyPr>
          <a:lstStyle/>
          <a:p>
            <a:r>
              <a:rPr lang="id-ID" dirty="0" smtClean="0">
                <a:latin typeface="+mn-lt"/>
              </a:rPr>
              <a:t>INDRA KIMIA : OLFAKSI / OLFAKTORI </a:t>
            </a:r>
            <a:r>
              <a:rPr lang="id-ID" sz="3600" dirty="0" smtClean="0">
                <a:latin typeface="+mn-lt"/>
              </a:rPr>
              <a:t>/ PENCIUMAN/ PENGHIDUAN DAN HIDUNG</a:t>
            </a:r>
            <a:endParaRPr lang="id-ID" sz="3600" dirty="0">
              <a:latin typeface="+mn-lt"/>
            </a:endParaRPr>
          </a:p>
        </p:txBody>
      </p:sp>
      <p:sp>
        <p:nvSpPr>
          <p:cNvPr id="3" name="Rectangle 2"/>
          <p:cNvSpPr/>
          <p:nvPr/>
        </p:nvSpPr>
        <p:spPr>
          <a:xfrm>
            <a:off x="990600" y="1981199"/>
            <a:ext cx="7848600" cy="4401205"/>
          </a:xfrm>
          <a:prstGeom prst="rect">
            <a:avLst/>
          </a:prstGeom>
        </p:spPr>
        <p:txBody>
          <a:bodyPr wrap="square">
            <a:spAutoFit/>
          </a:bodyPr>
          <a:lstStyle/>
          <a:p>
            <a:r>
              <a:rPr lang="id-ID" sz="2000" dirty="0" smtClean="0"/>
              <a:t>Olfaksi , pendeteksi zat-zat kimia yang menyebabkan kontraksi membran dalam hidung.</a:t>
            </a:r>
          </a:p>
          <a:p>
            <a:r>
              <a:rPr lang="id-ID" sz="2000" dirty="0" smtClean="0"/>
              <a:t>Kita dapat menikmati bau makanan sehingga dapat membedaan makanan yang enak atau tidak, daging yang masih segar atau yang sudah busuk,  aroma berondong jagung ataupun api unggun yang dapat membangkitkan memori beremosi tinggi</a:t>
            </a:r>
          </a:p>
          <a:p>
            <a:r>
              <a:rPr lang="id-ID" sz="2000" dirty="0" smtClean="0"/>
              <a:t>Ofaktori memiliki adaptasi yang lebih cepat daripada penglihatan dan pendengaran</a:t>
            </a:r>
          </a:p>
          <a:p>
            <a:r>
              <a:rPr lang="id-ID" sz="2000" dirty="0" smtClean="0"/>
              <a:t>Reseptor olfaktori  terletak di bagian atas (superior) hidung, melekat pada lapisan jaringan yang tertutup lendir (mukosa olfaktori), yang berasal dari kel. Bowman dan sel penyangga.</a:t>
            </a:r>
          </a:p>
          <a:p>
            <a:r>
              <a:rPr lang="id-ID" sz="2000" dirty="0" smtClean="0"/>
              <a:t>Dendrit –dendritnya berada di saluran nasal dan akson-aksonnya melalui cribriform plate dan memasuki bulbus olfaktori dan bersinaps pada neuron yang berproyeksi melalui traktus ofaktori ke otak</a:t>
            </a:r>
            <a:endParaRPr lang="id-ID" sz="2000" dirty="0"/>
          </a:p>
        </p:txBody>
      </p:sp>
    </p:spTree>
    <p:extLst>
      <p:ext uri="{BB962C8B-B14F-4D97-AF65-F5344CB8AC3E}">
        <p14:creationId xmlns:p14="http://schemas.microsoft.com/office/powerpoint/2010/main" xmlns="" val="25634651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tretch>
            <a:fillRect/>
          </a:stretch>
        </p:blipFill>
        <p:spPr bwMode="auto">
          <a:xfrm>
            <a:off x="3657600" y="0"/>
            <a:ext cx="5305063" cy="419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Rectangle 2"/>
          <p:cNvSpPr/>
          <p:nvPr/>
        </p:nvSpPr>
        <p:spPr>
          <a:xfrm>
            <a:off x="0" y="1371600"/>
            <a:ext cx="5334000" cy="5262979"/>
          </a:xfrm>
          <a:prstGeom prst="rect">
            <a:avLst/>
          </a:prstGeom>
        </p:spPr>
        <p:txBody>
          <a:bodyPr wrap="square">
            <a:spAutoFit/>
          </a:bodyPr>
          <a:lstStyle/>
          <a:p>
            <a:r>
              <a:rPr lang="id-ID" sz="2400" dirty="0" smtClean="0"/>
              <a:t>Menghidu akan meningkatkan masuknya gas ke rongga hidung dan gas akan berikatan molekul protein pengikat bau di reseptor yang terdapat pada silia immotil. Ikatan bau dengan molekul pengikat bau akan meningkatkan siklus AMP (sebagai duta intraselluler)dalam sel reseptor, sehingga sinyalnya melipat ganda dan membuat depolarisasi membran, dengan meningkatkan permeabilitas kation (ion +). Akibatnya terjadi potensial reseptor yang menginduksi potensial aksi dalam akson yang mengkonduksi bulbus olfaktori</a:t>
            </a:r>
            <a:r>
              <a:rPr lang="id-ID" sz="2400" dirty="0" smtClean="0">
                <a:latin typeface="Papyrus" pitchFamily="66" charset="0"/>
              </a:rPr>
              <a:t>.</a:t>
            </a:r>
            <a:endParaRPr lang="id-ID" sz="2400" dirty="0">
              <a:latin typeface="Papyrus" pitchFamily="66" charset="0"/>
            </a:endParaRPr>
          </a:p>
        </p:txBody>
      </p:sp>
      <p:sp>
        <p:nvSpPr>
          <p:cNvPr id="4" name="Rectangle 3"/>
          <p:cNvSpPr/>
          <p:nvPr/>
        </p:nvSpPr>
        <p:spPr>
          <a:xfrm>
            <a:off x="304800" y="228600"/>
            <a:ext cx="3528915" cy="584775"/>
          </a:xfrm>
          <a:prstGeom prst="rect">
            <a:avLst/>
          </a:prstGeom>
        </p:spPr>
        <p:txBody>
          <a:bodyPr wrap="none">
            <a:spAutoFit/>
          </a:bodyPr>
          <a:lstStyle/>
          <a:p>
            <a:r>
              <a:rPr lang="id-ID" sz="3200" b="1" dirty="0" smtClean="0"/>
              <a:t>Transduksi olfaktori</a:t>
            </a:r>
            <a:endParaRPr lang="en-US" sz="3200" dirty="0"/>
          </a:p>
        </p:txBody>
      </p:sp>
    </p:spTree>
    <p:extLst>
      <p:ext uri="{BB962C8B-B14F-4D97-AF65-F5344CB8AC3E}">
        <p14:creationId xmlns:p14="http://schemas.microsoft.com/office/powerpoint/2010/main" xmlns="" val="1784221987"/>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id-ID" sz="3200" b="1" dirty="0" smtClean="0">
                <a:latin typeface="+mn-lt"/>
              </a:rPr>
              <a:t>Bulbus olfaktori</a:t>
            </a:r>
            <a:endParaRPr lang="id-ID" sz="3200" b="1" dirty="0">
              <a:latin typeface="+mn-lt"/>
            </a:endParaRPr>
          </a:p>
        </p:txBody>
      </p:sp>
      <p:sp>
        <p:nvSpPr>
          <p:cNvPr id="3" name="Content Placeholder 2"/>
          <p:cNvSpPr>
            <a:spLocks noGrp="1"/>
          </p:cNvSpPr>
          <p:nvPr>
            <p:ph idx="1"/>
          </p:nvPr>
        </p:nvSpPr>
        <p:spPr>
          <a:xfrm>
            <a:off x="457200" y="914400"/>
            <a:ext cx="8229600" cy="5791200"/>
          </a:xfrm>
        </p:spPr>
        <p:txBody>
          <a:bodyPr>
            <a:normAutofit/>
          </a:bodyPr>
          <a:lstStyle/>
          <a:p>
            <a:r>
              <a:rPr lang="id-ID" sz="2800" dirty="0" smtClean="0"/>
              <a:t>Reseptor olfaktori terstimulasi </a:t>
            </a:r>
            <a:r>
              <a:rPr lang="id-ID" sz="2800" dirty="0" smtClean="0">
                <a:sym typeface="Wingdings" pitchFamily="2" charset="2"/>
              </a:rPr>
              <a:t> bulbus olfaktori (bulbus olfaktori yg aktif merupakan pengodean olfaktori), zat kimia yang baunya serupa mengeksitasi area yang berdekatan, zat kimia yang baunya berbeda mengeksitasi area yang lebih terpisah-pisah.</a:t>
            </a:r>
          </a:p>
          <a:p>
            <a:r>
              <a:rPr lang="id-ID" sz="2800" dirty="0" smtClean="0">
                <a:sym typeface="Wingdings" pitchFamily="2" charset="2"/>
              </a:rPr>
              <a:t>Struktur bulbus olfaktori terorganisir dengan rapi dan ada pemetaan bau disini.</a:t>
            </a:r>
          </a:p>
          <a:p>
            <a:r>
              <a:rPr lang="id-ID" sz="2800" dirty="0" smtClean="0">
                <a:sym typeface="Wingdings" pitchFamily="2" charset="2"/>
              </a:rPr>
              <a:t>Dari bulbus olfaktori ke area korteks olfaktori, dan neuron yang merespon satu jenis bau tertentu akan terkelompok menjadi satu</a:t>
            </a:r>
            <a:r>
              <a:rPr lang="id-ID" dirty="0" smtClean="0">
                <a:sym typeface="Wingdings" pitchFamily="2" charset="2"/>
              </a:rPr>
              <a:t>.</a:t>
            </a:r>
            <a:endParaRPr lang="id-ID" dirty="0" smtClean="0">
              <a:sym typeface="Wingdings" pitchFamily="2" charset="2"/>
            </a:endParaRPr>
          </a:p>
        </p:txBody>
      </p:sp>
    </p:spTree>
    <p:extLst>
      <p:ext uri="{BB962C8B-B14F-4D97-AF65-F5344CB8AC3E}">
        <p14:creationId xmlns:p14="http://schemas.microsoft.com/office/powerpoint/2010/main" xmlns="" val="2881126005"/>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id-ID" sz="3200" dirty="0" smtClean="0">
                <a:latin typeface="+mn-lt"/>
              </a:rPr>
              <a:t>Pusat olfaktori di otak</a:t>
            </a:r>
            <a:endParaRPr lang="id-ID" sz="3200" dirty="0">
              <a:latin typeface="+mn-lt"/>
            </a:endParaRPr>
          </a:p>
        </p:txBody>
      </p:sp>
      <p:sp>
        <p:nvSpPr>
          <p:cNvPr id="3" name="Content Placeholder 2"/>
          <p:cNvSpPr>
            <a:spLocks noGrp="1"/>
          </p:cNvSpPr>
          <p:nvPr>
            <p:ph idx="1"/>
          </p:nvPr>
        </p:nvSpPr>
        <p:spPr>
          <a:xfrm>
            <a:off x="457200" y="914400"/>
            <a:ext cx="8382000" cy="5638800"/>
          </a:xfrm>
        </p:spPr>
        <p:txBody>
          <a:bodyPr>
            <a:normAutofit fontScale="92500"/>
          </a:bodyPr>
          <a:lstStyle/>
          <a:p>
            <a:r>
              <a:rPr lang="id-ID" sz="2400" dirty="0" smtClean="0"/>
              <a:t>Korteks olfaktori primer dan area asosiasi, merupakan area kortek yang berfungsi membedakan bau, persepsi dan memori yang berkaitan dengannya.</a:t>
            </a:r>
          </a:p>
          <a:p>
            <a:r>
              <a:rPr lang="id-ID" sz="2400" dirty="0" smtClean="0"/>
              <a:t>Setelah </a:t>
            </a:r>
            <a:r>
              <a:rPr lang="id-ID" sz="2400" dirty="0"/>
              <a:t>melintasi korteks informasi olfaktori </a:t>
            </a:r>
            <a:r>
              <a:rPr lang="id-ID" sz="2400" dirty="0" smtClean="0"/>
              <a:t>akan masuk limbik (amigdala dan septum untuk mengaktifkan emosi dan perilaku yang terkait dengan bau </a:t>
            </a:r>
            <a:r>
              <a:rPr lang="id-ID" sz="2400" dirty="0" smtClean="0">
                <a:sym typeface="Wingdings" pitchFamily="2" charset="2"/>
              </a:rPr>
              <a:t> fenomena feromon, memprovokasi instink dan perilaku stereotipik). </a:t>
            </a:r>
            <a:endParaRPr lang="id-ID" sz="2400" dirty="0" smtClean="0"/>
          </a:p>
          <a:p>
            <a:r>
              <a:rPr lang="id-ID" sz="2400" dirty="0" smtClean="0"/>
              <a:t>Hipotalamus  pengatur makan, respon otonom dan hormon (reproduksi). Formasio retikularis pengatur atensi dan terjaga yang sinyalnya dipancarkan secara tidak langsung dari limbik dan korteks.</a:t>
            </a:r>
            <a:endParaRPr lang="id-ID" sz="2400" dirty="0"/>
          </a:p>
          <a:p>
            <a:r>
              <a:rPr lang="id-ID" sz="2400" dirty="0"/>
              <a:t>Reseptor olfaktori rentan terhadap kerusakan, karena terpapar terhadap apapun yang ada di udara. Rerata kesintasan reseptor olfaktori hanya 1 bulan dan setelah itu akan diganti yang baru dengan proses pematangan sel induk baru menjadi sel olfaktori yang berlokasi dan berprotein yang  jenisnya sama dengan yang lama. </a:t>
            </a:r>
          </a:p>
          <a:p>
            <a:endParaRPr lang="id-ID" dirty="0"/>
          </a:p>
        </p:txBody>
      </p:sp>
    </p:spTree>
    <p:extLst>
      <p:ext uri="{BB962C8B-B14F-4D97-AF65-F5344CB8AC3E}">
        <p14:creationId xmlns:p14="http://schemas.microsoft.com/office/powerpoint/2010/main" xmlns="" val="3347020030"/>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838200"/>
            <a:ext cx="807720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138871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id-ID" sz="3200" b="1" dirty="0" smtClean="0">
                <a:latin typeface="+mn-lt"/>
              </a:rPr>
              <a:t>Perbedaan antar individu</a:t>
            </a:r>
            <a:endParaRPr lang="id-ID" sz="3200" b="1" dirty="0">
              <a:latin typeface="+mn-lt"/>
            </a:endParaRPr>
          </a:p>
        </p:txBody>
      </p:sp>
      <p:sp>
        <p:nvSpPr>
          <p:cNvPr id="3" name="Content Placeholder 2"/>
          <p:cNvSpPr>
            <a:spLocks noGrp="1"/>
          </p:cNvSpPr>
          <p:nvPr>
            <p:ph idx="1"/>
          </p:nvPr>
        </p:nvSpPr>
        <p:spPr>
          <a:xfrm>
            <a:off x="457200" y="990600"/>
            <a:ext cx="8534400" cy="5257800"/>
          </a:xfrm>
        </p:spPr>
        <p:txBody>
          <a:bodyPr>
            <a:noAutofit/>
          </a:bodyPr>
          <a:lstStyle/>
          <a:p>
            <a:pPr marL="0" indent="0">
              <a:buNone/>
            </a:pPr>
            <a:r>
              <a:rPr lang="id-ID" sz="2000" dirty="0" smtClean="0"/>
              <a:t>Pengaruh gender</a:t>
            </a:r>
          </a:p>
          <a:p>
            <a:r>
              <a:rPr lang="id-ID" sz="2000" dirty="0" smtClean="0"/>
              <a:t>Wanita lebih peka dalam mendeteksi bau daripada pria, otak wanita lebih kuat merespon bau dan wanita lebih memerhatikan bau calon partner romantik daripada pria. </a:t>
            </a:r>
          </a:p>
          <a:p>
            <a:pPr marL="0" indent="0">
              <a:buNone/>
            </a:pPr>
            <a:r>
              <a:rPr lang="id-ID" sz="2000" dirty="0" smtClean="0"/>
              <a:t>Pengaruh hormon seks wanita </a:t>
            </a:r>
            <a:r>
              <a:rPr lang="id-ID" sz="2000" dirty="0" smtClean="0">
                <a:sym typeface="Wingdings" pitchFamily="2" charset="2"/>
              </a:rPr>
              <a:t>feromon seksual</a:t>
            </a:r>
            <a:endParaRPr lang="id-ID" sz="2000" dirty="0" smtClean="0"/>
          </a:p>
          <a:p>
            <a:r>
              <a:rPr lang="id-ID" sz="2000" dirty="0" smtClean="0"/>
              <a:t>Sensitifitas olfaktori wanita paling tinggi ketika berovulasi atau hamil, sehingga seringkali terjadi proses sensitisasi pada bau.</a:t>
            </a:r>
          </a:p>
          <a:p>
            <a:r>
              <a:rPr lang="id-ID" sz="2000" dirty="0" smtClean="0"/>
              <a:t>Siklus-siklus menstrual wanita yang tinggal bersama cenderung tersinkronisasi (jadwal menstruasi hampir bersamaan)</a:t>
            </a:r>
          </a:p>
          <a:p>
            <a:r>
              <a:rPr lang="id-ID" sz="2000" dirty="0" smtClean="0"/>
              <a:t>Perempuan cenderung dapt menunjukan jenis kelamin seseorang berdasarkan bau napas / ketiak</a:t>
            </a:r>
          </a:p>
          <a:p>
            <a:pPr marL="0" lvl="0" indent="0">
              <a:buClr>
                <a:prstClr val="black">
                  <a:lumMod val="75000"/>
                  <a:lumOff val="25000"/>
                </a:prstClr>
              </a:buClr>
              <a:buNone/>
            </a:pPr>
            <a:r>
              <a:rPr lang="id-ID" sz="2000" dirty="0">
                <a:solidFill>
                  <a:prstClr val="black">
                    <a:lumMod val="75000"/>
                    <a:lumOff val="25000"/>
                  </a:prstClr>
                </a:solidFill>
              </a:rPr>
              <a:t>Pengaruh penghilangan sebuah gen terhadap sensitifitas olfaktori.</a:t>
            </a:r>
          </a:p>
          <a:p>
            <a:pPr lvl="0">
              <a:buClr>
                <a:prstClr val="black">
                  <a:lumMod val="75000"/>
                  <a:lumOff val="25000"/>
                </a:prstClr>
              </a:buClr>
            </a:pPr>
            <a:r>
              <a:rPr lang="id-ID" sz="2000" dirty="0">
                <a:solidFill>
                  <a:prstClr val="black">
                    <a:lumMod val="75000"/>
                    <a:lumOff val="25000"/>
                  </a:prstClr>
                </a:solidFill>
              </a:rPr>
              <a:t>contoh tikus mencit yang dihilangkan gen yang mengkode kanal ion kalium mengakibatkan terjadinya penghiduan super</a:t>
            </a:r>
            <a:endParaRPr lang="id-ID" sz="2000" dirty="0"/>
          </a:p>
        </p:txBody>
      </p:sp>
    </p:spTree>
    <p:extLst>
      <p:ext uri="{BB962C8B-B14F-4D97-AF65-F5344CB8AC3E}">
        <p14:creationId xmlns:p14="http://schemas.microsoft.com/office/powerpoint/2010/main" xmlns="" val="1737925941"/>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Gangguan otak dan indera kimiawi</a:t>
            </a:r>
            <a:endParaRPr lang="id-ID" b="1" dirty="0"/>
          </a:p>
        </p:txBody>
      </p:sp>
      <p:sp>
        <p:nvSpPr>
          <p:cNvPr id="3" name="Content Placeholder 2"/>
          <p:cNvSpPr>
            <a:spLocks noGrp="1"/>
          </p:cNvSpPr>
          <p:nvPr>
            <p:ph idx="1"/>
          </p:nvPr>
        </p:nvSpPr>
        <p:spPr>
          <a:xfrm>
            <a:off x="457200" y="1447800"/>
            <a:ext cx="8229600" cy="4678363"/>
          </a:xfrm>
        </p:spPr>
        <p:txBody>
          <a:bodyPr>
            <a:normAutofit/>
          </a:bodyPr>
          <a:lstStyle/>
          <a:p>
            <a:r>
              <a:rPr lang="id-ID" sz="2800" dirty="0" smtClean="0"/>
              <a:t>Penyebab neurologis pada anosmia adalah terjadinya pukulan di kepala yang mengakibat- kan terjadinya displacement otak dalam tengkorak yang memotong saraf-saraf olfaktori yang berjalan melalui cribiform plate.</a:t>
            </a:r>
          </a:p>
          <a:p>
            <a:r>
              <a:rPr lang="id-ID" sz="2800" dirty="0" smtClean="0"/>
              <a:t>Defisit penghiduan juga terkait pada gangguan neurologis : Alzheimer, Sindroma Down, epilepsi, multiple sklerosis, sindroma Korsakoff dan Parkinson.</a:t>
            </a:r>
            <a:endParaRPr lang="id-ID" sz="2800" dirty="0"/>
          </a:p>
        </p:txBody>
      </p:sp>
    </p:spTree>
    <p:extLst>
      <p:ext uri="{BB962C8B-B14F-4D97-AF65-F5344CB8AC3E}">
        <p14:creationId xmlns:p14="http://schemas.microsoft.com/office/powerpoint/2010/main" xmlns="" val="552859770"/>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866</TotalTime>
  <Words>3347</Words>
  <Application>Microsoft Office PowerPoint</Application>
  <PresentationFormat>On-screen Show (4:3)</PresentationFormat>
  <Paragraphs>248</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SENSORI INDERA &amp; PERSEPSI</vt:lpstr>
      <vt:lpstr>Reseptor indera</vt:lpstr>
      <vt:lpstr>Indera visual (pelihatan)</vt:lpstr>
      <vt:lpstr>Slide 4</vt:lpstr>
      <vt:lpstr>Anatomi mata manusia</vt:lpstr>
      <vt:lpstr>Sirkuit retina</vt:lpstr>
      <vt:lpstr>Foto reseptor</vt:lpstr>
      <vt:lpstr>Faal penerimaan cahaya</vt:lpstr>
      <vt:lpstr>Fotoreseptor pengkodean trikromatik</vt:lpstr>
      <vt:lpstr>Defisiensi pelihatan berwarna</vt:lpstr>
      <vt:lpstr>Teori proses bertentangan (opponent process theory)</vt:lpstr>
      <vt:lpstr>Adaptasi : Citra-Lanjutan Negatif /Negative afterimage /Negatif pasca citraan</vt:lpstr>
      <vt:lpstr>Teori retineks</vt:lpstr>
      <vt:lpstr>Lintasan menuju  genikulatum lateral  hingga pusat visual</vt:lpstr>
      <vt:lpstr>Fungsi korteks visual</vt:lpstr>
      <vt:lpstr>Peran Korteks asosiasi visual</vt:lpstr>
      <vt:lpstr>Korteks asosiasi visual</vt:lpstr>
      <vt:lpstr>Gangguan persepsi visual</vt:lpstr>
      <vt:lpstr>Slide 19</vt:lpstr>
      <vt:lpstr>Slide 20</vt:lpstr>
      <vt:lpstr>Slide 21</vt:lpstr>
      <vt:lpstr>Gangguan Persepsi Pergerakan</vt:lpstr>
      <vt:lpstr>Suara dan telinga</vt:lpstr>
      <vt:lpstr>Stuktur telinga</vt:lpstr>
      <vt:lpstr>Struktur telinga, ada 3 bagian</vt:lpstr>
      <vt:lpstr>Slide 26</vt:lpstr>
      <vt:lpstr>Slide 27</vt:lpstr>
      <vt:lpstr>Korteks auditori</vt:lpstr>
      <vt:lpstr>Slide 29</vt:lpstr>
      <vt:lpstr>Hilang pendengaran</vt:lpstr>
      <vt:lpstr>Slide 31</vt:lpstr>
      <vt:lpstr>Slide 32</vt:lpstr>
      <vt:lpstr>Senyawa pengubah cita rasa</vt:lpstr>
      <vt:lpstr>Fenomena adaptasi cita rasa</vt:lpstr>
      <vt:lpstr>Pengodean cita rasa dalam otak</vt:lpstr>
      <vt:lpstr>Slide 36</vt:lpstr>
      <vt:lpstr>Variasi cita rasa </vt:lpstr>
      <vt:lpstr>INDRA KIMIA : OLFAKSI / OLFAKTORI / PENCIUMAN/ PENGHIDUAN DAN HIDUNG</vt:lpstr>
      <vt:lpstr>Slide 39</vt:lpstr>
      <vt:lpstr>Bulbus olfaktori</vt:lpstr>
      <vt:lpstr>Pusat olfaktori di otak</vt:lpstr>
      <vt:lpstr>Slide 42</vt:lpstr>
      <vt:lpstr>Perbedaan antar individu</vt:lpstr>
      <vt:lpstr>Gangguan otak dan indera kimiawi</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SENSORI INDERA &amp; PERSEPSI</dc:title>
  <dc:creator>sistem</dc:creator>
  <cp:lastModifiedBy>sistem</cp:lastModifiedBy>
  <cp:revision>8</cp:revision>
  <dcterms:created xsi:type="dcterms:W3CDTF">2006-08-16T00:00:00Z</dcterms:created>
  <dcterms:modified xsi:type="dcterms:W3CDTF">2018-04-02T18:38:47Z</dcterms:modified>
</cp:coreProperties>
</file>